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257" r:id="rId5"/>
    <p:sldId id="263" r:id="rId6"/>
    <p:sldId id="266" r:id="rId7"/>
    <p:sldId id="267" r:id="rId8"/>
    <p:sldId id="268" r:id="rId9"/>
    <p:sldId id="271" r:id="rId10"/>
    <p:sldId id="270"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3" r:id="rId32"/>
    <p:sldId id="292"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19" autoAdjust="0"/>
  </p:normalViewPr>
  <p:slideViewPr>
    <p:cSldViewPr>
      <p:cViewPr varScale="1">
        <p:scale>
          <a:sx n="93" d="100"/>
          <a:sy n="93" d="100"/>
        </p:scale>
        <p:origin x="-654"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5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9D8981-7952-4BBF-9430-DAB77D0F4418}" type="datetimeFigureOut">
              <a:rPr lang="en-US" smtClean="0"/>
              <a:t>12/12/2024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168A1E-47E5-4133-A21E-C0FB6B1B190B}" type="slidenum">
              <a:rPr lang="en-US" smtClean="0"/>
              <a:t>‹#›</a:t>
            </a:fld>
            <a:endParaRPr lang="en-US"/>
          </a:p>
        </p:txBody>
      </p:sp>
    </p:spTree>
    <p:extLst>
      <p:ext uri="{BB962C8B-B14F-4D97-AF65-F5344CB8AC3E}">
        <p14:creationId xmlns:p14="http://schemas.microsoft.com/office/powerpoint/2010/main" val="1595075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8F699B-2AE7-40EC-AF26-49E6C192D861}" type="datetimeFigureOut">
              <a:rPr lang="en-US" smtClean="0"/>
              <a:t>12/12/2024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AA8944-A13B-4299-ACFE-027D1383E428}" type="slidenum">
              <a:rPr lang="en-US" smtClean="0"/>
              <a:t>‹#›</a:t>
            </a:fld>
            <a:endParaRPr lang="en-US"/>
          </a:p>
        </p:txBody>
      </p:sp>
    </p:spTree>
    <p:extLst>
      <p:ext uri="{BB962C8B-B14F-4D97-AF65-F5344CB8AC3E}">
        <p14:creationId xmlns:p14="http://schemas.microsoft.com/office/powerpoint/2010/main" val="421752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salute the twelve founders of The Delta Kappa Gamma Society International. We honor them for their clarity of vision, for enduring faith in that vision, for the fortitude with which they held the course. We recognize their courage as breakers of precedents. We acknowledge our debt to them for enriched professional lives.” </a:t>
            </a:r>
          </a:p>
          <a:p>
            <a:pPr lvl="0"/>
            <a:r>
              <a:rPr lang="en-US" sz="1200" kern="1200" dirty="0">
                <a:solidFill>
                  <a:schemeClr val="tx1"/>
                </a:solidFill>
                <a:effectLst/>
                <a:latin typeface="+mn-lt"/>
                <a:ea typeface="+mn-ea"/>
                <a:cs typeface="+mn-cs"/>
              </a:rPr>
              <a:t>Edna McGuire Boyd</a:t>
            </a:r>
          </a:p>
        </p:txBody>
      </p:sp>
      <p:sp>
        <p:nvSpPr>
          <p:cNvPr id="4" name="Slide Number Placeholder 3"/>
          <p:cNvSpPr>
            <a:spLocks noGrp="1"/>
          </p:cNvSpPr>
          <p:nvPr>
            <p:ph type="sldNum" sz="quarter" idx="10"/>
          </p:nvPr>
        </p:nvSpPr>
        <p:spPr/>
        <p:txBody>
          <a:bodyPr/>
          <a:lstStyle/>
          <a:p>
            <a:fld id="{07AA8944-A13B-4299-ACFE-027D1383E428}" type="slidenum">
              <a:rPr lang="en-US" smtClean="0"/>
              <a:t>1</a:t>
            </a:fld>
            <a:endParaRPr lang="en-US"/>
          </a:p>
        </p:txBody>
      </p:sp>
    </p:spTree>
    <p:extLst>
      <p:ext uri="{BB962C8B-B14F-4D97-AF65-F5344CB8AC3E}">
        <p14:creationId xmlns:p14="http://schemas.microsoft.com/office/powerpoint/2010/main" val="2298091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teacher and principal for forty years, Mabel </a:t>
            </a:r>
            <a:r>
              <a:rPr lang="en-US" sz="1200" kern="1200" dirty="0" err="1">
                <a:solidFill>
                  <a:schemeClr val="tx1"/>
                </a:solidFill>
                <a:effectLst/>
                <a:latin typeface="+mn-lt"/>
                <a:ea typeface="+mn-ea"/>
                <a:cs typeface="+mn-cs"/>
              </a:rPr>
              <a:t>Grizzard</a:t>
            </a:r>
            <a:r>
              <a:rPr lang="en-US" sz="1200" kern="1200" dirty="0">
                <a:solidFill>
                  <a:schemeClr val="tx1"/>
                </a:solidFill>
                <a:effectLst/>
                <a:latin typeface="+mn-lt"/>
                <a:ea typeface="+mn-ea"/>
                <a:cs typeface="+mn-cs"/>
              </a:rPr>
              <a:t> contributed much to education as a whole and to her community – Waxahachie – in particular. She balanced her interest in participating in a variety of organizations with her dedication to the welfare of youth.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a teacher and as a principal, it was her philosophy that the overall purpose of education was to establish character. So, it was important to teach the basics and develop good citizens. Nonetheless, she spent many summers attending colleges and universities in order to keep abreast of teacher training methods. She also spent a two-year tenure as elementary supervisor of rural schools in Texas.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Reading, playing bridge, collecting old books and commemorative plates: these activities filled her leisure time.</a:t>
            </a:r>
          </a:p>
        </p:txBody>
      </p:sp>
      <p:sp>
        <p:nvSpPr>
          <p:cNvPr id="4" name="Slide Number Placeholder 3"/>
          <p:cNvSpPr>
            <a:spLocks noGrp="1"/>
          </p:cNvSpPr>
          <p:nvPr>
            <p:ph type="sldNum" sz="quarter" idx="10"/>
          </p:nvPr>
        </p:nvSpPr>
        <p:spPr/>
        <p:txBody>
          <a:bodyPr/>
          <a:lstStyle/>
          <a:p>
            <a:fld id="{07AA8944-A13B-4299-ACFE-027D1383E428}" type="slidenum">
              <a:rPr lang="en-US" smtClean="0"/>
              <a:t>11</a:t>
            </a:fld>
            <a:endParaRPr lang="en-US"/>
          </a:p>
        </p:txBody>
      </p:sp>
    </p:spTree>
    <p:extLst>
      <p:ext uri="{BB962C8B-B14F-4D97-AF65-F5344CB8AC3E}">
        <p14:creationId xmlns:p14="http://schemas.microsoft.com/office/powerpoint/2010/main" val="1052504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Dr. Anna Hiss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AA8944-A13B-4299-ACFE-027D1383E428}" type="slidenum">
              <a:rPr lang="en-US" smtClean="0"/>
              <a:t>12</a:t>
            </a:fld>
            <a:endParaRPr lang="en-US"/>
          </a:p>
        </p:txBody>
      </p:sp>
    </p:spTree>
    <p:extLst>
      <p:ext uri="{BB962C8B-B14F-4D97-AF65-F5344CB8AC3E}">
        <p14:creationId xmlns:p14="http://schemas.microsoft.com/office/powerpoint/2010/main" val="3072253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most outstanding administrators ever on the campus of the University of Texas, Dr. Anna Hiss served as Head of the Physical Education Department. A practical idealist, Dr. Hiss paid attention to the needs of her students, at one time teaching some of the rural women under her tutelage the necessary social graces by holding a formal dance in the gymnasium. When the Depression hit, the dances were discontinued, but she formed student relief groups to help the most needy.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Dr. Hiss felt that physical education was as important for women as for men, and she spent her career creating programs and opportunities to fulfill that need. In fact, she was instrumental in the establishment of the professional degree for physical education and the program for the preparation of teachers in that field. Perhaps the proudest accomplishment in her professional career came when her dream of a gymnasium for women came to fruition.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Organizations were important entities in her life; she believed in their power to change and improve the world. As one example, she founded the League of Women Voters on the UT campus.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had a flare for telling entertaining stories to audiences of all ages; she loved poetry and music. And, of course, she loved sports, especially basketball.</a:t>
            </a:r>
          </a:p>
        </p:txBody>
      </p:sp>
      <p:sp>
        <p:nvSpPr>
          <p:cNvPr id="4" name="Slide Number Placeholder 3"/>
          <p:cNvSpPr>
            <a:spLocks noGrp="1"/>
          </p:cNvSpPr>
          <p:nvPr>
            <p:ph type="sldNum" sz="quarter" idx="10"/>
          </p:nvPr>
        </p:nvSpPr>
        <p:spPr/>
        <p:txBody>
          <a:bodyPr/>
          <a:lstStyle/>
          <a:p>
            <a:fld id="{07AA8944-A13B-4299-ACFE-027D1383E428}" type="slidenum">
              <a:rPr lang="en-US" smtClean="0"/>
              <a:t>13</a:t>
            </a:fld>
            <a:endParaRPr lang="en-US"/>
          </a:p>
        </p:txBody>
      </p:sp>
    </p:spTree>
    <p:extLst>
      <p:ext uri="{BB962C8B-B14F-4D97-AF65-F5344CB8AC3E}">
        <p14:creationId xmlns:p14="http://schemas.microsoft.com/office/powerpoint/2010/main" val="3283522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Ray King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AA8944-A13B-4299-ACFE-027D1383E428}" type="slidenum">
              <a:rPr lang="en-US" smtClean="0"/>
              <a:t>14</a:t>
            </a:fld>
            <a:endParaRPr lang="en-US"/>
          </a:p>
        </p:txBody>
      </p:sp>
    </p:spTree>
    <p:extLst>
      <p:ext uri="{BB962C8B-B14F-4D97-AF65-F5344CB8AC3E}">
        <p14:creationId xmlns:p14="http://schemas.microsoft.com/office/powerpoint/2010/main" val="3770742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treasurer of Delta Kappa Gamma, Ray King took great joy in balancing the books each year of her four-year tenure in the position. She served in many Society capacities over the years, but perhaps her most thrilling moment was her participation in the ground-breaking ceremonies and the laying of the cornerstone for the International Headquarters.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history teacher, Ms. King served as chair of her high school department for many years. She supplemented on-going study in her field with much travel throughout the United States, Canada and Mexico.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 magic formula for Society success was this: idea + vision + faith + work; this brought Delta Kappa Gamma from simple beginnings to a sturdily based international organization.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 favorite pastime was, not surprisingly, reading, but she also loved to needlepoint, tend her African violets and cook delectable foods.</a:t>
            </a:r>
            <a:endParaRPr lang="en-US" dirty="0"/>
          </a:p>
        </p:txBody>
      </p:sp>
      <p:sp>
        <p:nvSpPr>
          <p:cNvPr id="4" name="Slide Number Placeholder 3"/>
          <p:cNvSpPr>
            <a:spLocks noGrp="1"/>
          </p:cNvSpPr>
          <p:nvPr>
            <p:ph type="sldNum" sz="quarter" idx="10"/>
          </p:nvPr>
        </p:nvSpPr>
        <p:spPr/>
        <p:txBody>
          <a:bodyPr/>
          <a:lstStyle/>
          <a:p>
            <a:fld id="{07AA8944-A13B-4299-ACFE-027D1383E428}" type="slidenum">
              <a:rPr lang="en-US" smtClean="0"/>
              <a:t>15</a:t>
            </a:fld>
            <a:endParaRPr lang="en-US"/>
          </a:p>
        </p:txBody>
      </p:sp>
    </p:spTree>
    <p:extLst>
      <p:ext uri="{BB962C8B-B14F-4D97-AF65-F5344CB8AC3E}">
        <p14:creationId xmlns:p14="http://schemas.microsoft.com/office/powerpoint/2010/main" val="425137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Sue King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AA8944-A13B-4299-ACFE-027D1383E428}" type="slidenum">
              <a:rPr lang="en-US" smtClean="0"/>
              <a:t>16</a:t>
            </a:fld>
            <a:endParaRPr lang="en-US"/>
          </a:p>
        </p:txBody>
      </p:sp>
    </p:spTree>
    <p:extLst>
      <p:ext uri="{BB962C8B-B14F-4D97-AF65-F5344CB8AC3E}">
        <p14:creationId xmlns:p14="http://schemas.microsoft.com/office/powerpoint/2010/main" val="1936328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excellent scholar and a good leader, Sue King contributed much to the Society. Though she loved learning in all areas, her special favorites were history and languages. She was one of six graduates from the University of California in her class who earned high honors. Most of her summers were spent studying and expanding her knowledge.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Beginning as a Latin teacher, she found she enjoyed history instruction more and became chair of the history department in her junior high school.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Miss King was instrumental in Dr. Annie Webb Blanton’s election as president of Texas State Teachers Association. “Now a woman will wield the gavel and man must take orders.”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Aside from participating in the other organizations of which she was a member, she enjoyed reading, cooking, as well as playing bridge and tennis.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died in May 1930, one short year after the founding of Delta Kappa Gamma.</a:t>
            </a:r>
          </a:p>
        </p:txBody>
      </p:sp>
      <p:sp>
        <p:nvSpPr>
          <p:cNvPr id="4" name="Slide Number Placeholder 3"/>
          <p:cNvSpPr>
            <a:spLocks noGrp="1"/>
          </p:cNvSpPr>
          <p:nvPr>
            <p:ph type="sldNum" sz="quarter" idx="10"/>
          </p:nvPr>
        </p:nvSpPr>
        <p:spPr/>
        <p:txBody>
          <a:bodyPr/>
          <a:lstStyle/>
          <a:p>
            <a:fld id="{07AA8944-A13B-4299-ACFE-027D1383E428}" type="slidenum">
              <a:rPr lang="en-US" smtClean="0"/>
              <a:t>17</a:t>
            </a:fld>
            <a:endParaRPr lang="en-US"/>
          </a:p>
        </p:txBody>
      </p:sp>
    </p:spTree>
    <p:extLst>
      <p:ext uri="{BB962C8B-B14F-4D97-AF65-F5344CB8AC3E}">
        <p14:creationId xmlns:p14="http://schemas.microsoft.com/office/powerpoint/2010/main" val="3112365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Helen Koch</a:t>
            </a:r>
            <a:endParaRPr lang="en-US" dirty="0"/>
          </a:p>
        </p:txBody>
      </p:sp>
      <p:sp>
        <p:nvSpPr>
          <p:cNvPr id="4" name="Slide Number Placeholder 3"/>
          <p:cNvSpPr>
            <a:spLocks noGrp="1"/>
          </p:cNvSpPr>
          <p:nvPr>
            <p:ph type="sldNum" sz="quarter" idx="10"/>
          </p:nvPr>
        </p:nvSpPr>
        <p:spPr/>
        <p:txBody>
          <a:bodyPr/>
          <a:lstStyle/>
          <a:p>
            <a:fld id="{07AA8944-A13B-4299-ACFE-027D1383E428}" type="slidenum">
              <a:rPr lang="en-US" smtClean="0"/>
              <a:t>18</a:t>
            </a:fld>
            <a:endParaRPr lang="en-US"/>
          </a:p>
        </p:txBody>
      </p:sp>
    </p:spTree>
    <p:extLst>
      <p:ext uri="{BB962C8B-B14F-4D97-AF65-F5344CB8AC3E}">
        <p14:creationId xmlns:p14="http://schemas.microsoft.com/office/powerpoint/2010/main" val="1465597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Renowned professor of child psychology at the University of Chicago, Dr. Helen Koch found great satisfaction in research. She never compromised her high standards in her own study or as a teacher. And her students loved her for that perfectionist attitude. Working with her, a student felt both dignified and honored. She conducted a 12-year study on twins that is still quoted in the literature of child psychology.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gifted pianist, she studied and practiced for fourteen years in her own home, then decided that she would rather be a psychologist than a piano teacher. However, she continued to teach piano lessons at the University of Chicago Settlement.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Dr. Koch viewed Delta Kappa Gamma as an organization that could improve the lives of women educators and children. Her dream was that the Society would become an international organization able to “dissipate any condition which [would] seriously threaten the welfare of children anywhere…”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Traveling extensively both during her tenure as professor and during her retirement, she took great joy in being a “globe-trotter.”</a:t>
            </a:r>
          </a:p>
        </p:txBody>
      </p:sp>
      <p:sp>
        <p:nvSpPr>
          <p:cNvPr id="4" name="Slide Number Placeholder 3"/>
          <p:cNvSpPr>
            <a:spLocks noGrp="1"/>
          </p:cNvSpPr>
          <p:nvPr>
            <p:ph type="sldNum" sz="quarter" idx="10"/>
          </p:nvPr>
        </p:nvSpPr>
        <p:spPr/>
        <p:txBody>
          <a:bodyPr/>
          <a:lstStyle/>
          <a:p>
            <a:fld id="{07AA8944-A13B-4299-ACFE-027D1383E428}" type="slidenum">
              <a:rPr lang="en-US" smtClean="0"/>
              <a:t>19</a:t>
            </a:fld>
            <a:endParaRPr lang="en-US"/>
          </a:p>
        </p:txBody>
      </p:sp>
    </p:spTree>
    <p:extLst>
      <p:ext uri="{BB962C8B-B14F-4D97-AF65-F5344CB8AC3E}">
        <p14:creationId xmlns:p14="http://schemas.microsoft.com/office/powerpoint/2010/main" val="866699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Ruby Terrill Lomax</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AA8944-A13B-4299-ACFE-027D1383E428}" type="slidenum">
              <a:rPr lang="en-US" smtClean="0"/>
              <a:t>20</a:t>
            </a:fld>
            <a:endParaRPr lang="en-US"/>
          </a:p>
        </p:txBody>
      </p:sp>
    </p:spTree>
    <p:extLst>
      <p:ext uri="{BB962C8B-B14F-4D97-AF65-F5344CB8AC3E}">
        <p14:creationId xmlns:p14="http://schemas.microsoft.com/office/powerpoint/2010/main" val="3619722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AA8944-A13B-4299-ACFE-027D1383E428}" type="slidenum">
              <a:rPr lang="en-US" smtClean="0"/>
              <a:t>2</a:t>
            </a:fld>
            <a:endParaRPr lang="en-US"/>
          </a:p>
        </p:txBody>
      </p:sp>
    </p:spTree>
    <p:extLst>
      <p:ext uri="{BB962C8B-B14F-4D97-AF65-F5344CB8AC3E}">
        <p14:creationId xmlns:p14="http://schemas.microsoft.com/office/powerpoint/2010/main" val="2232439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brilliant scholar, Ruby Terrill Lomax earned the highest average ever achieved by anyone at the University of Texas when she graduated in 1908. After teaching Latin at Dallas High School and at East Texas State Teachers College, she returned to UT as Dean of Women and Associate Professor of Classical Language.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married John Lomax, well known for his lectures and collection of folk ballads, gaining four well-loved stepchildren. Mrs. Lomax enthusiastically joined in his research and accompanied on his many research travels.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During the first election of state / national officers, Mrs. Lomax was made parliamentarian. With her keen knowledge, she effectively guided the fledgling organization with integrity.</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Mrs. Lomax truly enjoyed speaking before audiences, entertaining and enlightening them with her intellect and wit.</a:t>
            </a:r>
          </a:p>
        </p:txBody>
      </p:sp>
      <p:sp>
        <p:nvSpPr>
          <p:cNvPr id="4" name="Slide Number Placeholder 3"/>
          <p:cNvSpPr>
            <a:spLocks noGrp="1"/>
          </p:cNvSpPr>
          <p:nvPr>
            <p:ph type="sldNum" sz="quarter" idx="10"/>
          </p:nvPr>
        </p:nvSpPr>
        <p:spPr/>
        <p:txBody>
          <a:bodyPr/>
          <a:lstStyle/>
          <a:p>
            <a:fld id="{07AA8944-A13B-4299-ACFE-027D1383E428}" type="slidenum">
              <a:rPr lang="en-US" smtClean="0"/>
              <a:t>21</a:t>
            </a:fld>
            <a:endParaRPr lang="en-US"/>
          </a:p>
        </p:txBody>
      </p:sp>
    </p:spTree>
    <p:extLst>
      <p:ext uri="{BB962C8B-B14F-4D97-AF65-F5344CB8AC3E}">
        <p14:creationId xmlns:p14="http://schemas.microsoft.com/office/powerpoint/2010/main" val="605661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Dr. Cora M. Martin</a:t>
            </a:r>
            <a:endParaRPr lang="en-US" dirty="0"/>
          </a:p>
        </p:txBody>
      </p:sp>
      <p:sp>
        <p:nvSpPr>
          <p:cNvPr id="4" name="Slide Number Placeholder 3"/>
          <p:cNvSpPr>
            <a:spLocks noGrp="1"/>
          </p:cNvSpPr>
          <p:nvPr>
            <p:ph type="sldNum" sz="quarter" idx="10"/>
          </p:nvPr>
        </p:nvSpPr>
        <p:spPr/>
        <p:txBody>
          <a:bodyPr/>
          <a:lstStyle/>
          <a:p>
            <a:fld id="{07AA8944-A13B-4299-ACFE-027D1383E428}" type="slidenum">
              <a:rPr lang="en-US" smtClean="0"/>
              <a:t>22</a:t>
            </a:fld>
            <a:endParaRPr lang="en-US"/>
          </a:p>
        </p:txBody>
      </p:sp>
    </p:spTree>
    <p:extLst>
      <p:ext uri="{BB962C8B-B14F-4D97-AF65-F5344CB8AC3E}">
        <p14:creationId xmlns:p14="http://schemas.microsoft.com/office/powerpoint/2010/main" val="2535700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excellent leader and scholar on campus, Dr. Cora Martin studied to become a teacher of elementary education at North Texas State Normal. Continuing her academic and professional career, she moved to Austin to attend the University of Texas. There she organized the program of Elementary Education.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Dr. Martin believed that content of readers should be meaningful to children, so she wrote a series of five </a:t>
            </a:r>
            <a:r>
              <a:rPr lang="en-US" sz="1200" i="1" kern="1200" dirty="0">
                <a:solidFill>
                  <a:schemeClr val="tx1"/>
                </a:solidFill>
                <a:effectLst/>
                <a:latin typeface="+mn-lt"/>
                <a:ea typeface="+mn-ea"/>
                <a:cs typeface="+mn-cs"/>
              </a:rPr>
              <a:t>Real Life Readers</a:t>
            </a:r>
            <a:r>
              <a:rPr lang="en-US" sz="1200" kern="1200" dirty="0">
                <a:solidFill>
                  <a:schemeClr val="tx1"/>
                </a:solidFill>
                <a:effectLst/>
                <a:latin typeface="+mn-lt"/>
                <a:ea typeface="+mn-ea"/>
                <a:cs typeface="+mn-cs"/>
              </a:rPr>
              <a:t> later adopted by Texas, Louisiana and Alabama. After 26 years of training new elementary teachers, she was given the permanent status of professor emeritus of elementary education when she retired from UT. Many of her students saw that as a teacher, she was able to bring out the best in every child.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Following her initiation into Delta Kappa Gamma at the first initiation ceremony, she was selected to be the “keeper of the records” for the Society. She was very involved in installing both new state organizations and new chapters in Texas.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a lovely singing voice, she enjoyed entertaining audiences as well as leading the singing in meetings. She also enjoyed reading historical novels and found creative writing an interesting pastime. </a:t>
            </a:r>
          </a:p>
        </p:txBody>
      </p:sp>
      <p:sp>
        <p:nvSpPr>
          <p:cNvPr id="4" name="Slide Number Placeholder 3"/>
          <p:cNvSpPr>
            <a:spLocks noGrp="1"/>
          </p:cNvSpPr>
          <p:nvPr>
            <p:ph type="sldNum" sz="quarter" idx="10"/>
          </p:nvPr>
        </p:nvSpPr>
        <p:spPr/>
        <p:txBody>
          <a:bodyPr/>
          <a:lstStyle/>
          <a:p>
            <a:fld id="{07AA8944-A13B-4299-ACFE-027D1383E428}" type="slidenum">
              <a:rPr lang="en-US" smtClean="0"/>
              <a:t>23</a:t>
            </a:fld>
            <a:endParaRPr lang="en-US"/>
          </a:p>
        </p:txBody>
      </p:sp>
    </p:spTree>
    <p:extLst>
      <p:ext uri="{BB962C8B-B14F-4D97-AF65-F5344CB8AC3E}">
        <p14:creationId xmlns:p14="http://schemas.microsoft.com/office/powerpoint/2010/main" val="78130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Lalla</a:t>
            </a:r>
            <a:r>
              <a:rPr lang="en-US" sz="1200" b="1" kern="1200" dirty="0">
                <a:solidFill>
                  <a:schemeClr val="tx1"/>
                </a:solidFill>
                <a:effectLst/>
                <a:latin typeface="+mn-lt"/>
                <a:ea typeface="+mn-ea"/>
                <a:cs typeface="+mn-cs"/>
              </a:rPr>
              <a:t> M. Odom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AA8944-A13B-4299-ACFE-027D1383E428}" type="slidenum">
              <a:rPr lang="en-US" smtClean="0"/>
              <a:t>24</a:t>
            </a:fld>
            <a:endParaRPr lang="en-US"/>
          </a:p>
        </p:txBody>
      </p:sp>
    </p:spTree>
    <p:extLst>
      <p:ext uri="{BB962C8B-B14F-4D97-AF65-F5344CB8AC3E}">
        <p14:creationId xmlns:p14="http://schemas.microsoft.com/office/powerpoint/2010/main" val="3734576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earning her bachelor’s degree by age 17, </a:t>
            </a:r>
            <a:r>
              <a:rPr lang="en-US" sz="1200" kern="1200" dirty="0" err="1">
                <a:solidFill>
                  <a:schemeClr val="tx1"/>
                </a:solidFill>
                <a:effectLst/>
                <a:latin typeface="+mn-lt"/>
                <a:ea typeface="+mn-ea"/>
                <a:cs typeface="+mn-cs"/>
              </a:rPr>
              <a:t>Lalla</a:t>
            </a:r>
            <a:r>
              <a:rPr lang="en-US" sz="1200" kern="1200" dirty="0">
                <a:solidFill>
                  <a:schemeClr val="tx1"/>
                </a:solidFill>
                <a:effectLst/>
                <a:latin typeface="+mn-lt"/>
                <a:ea typeface="+mn-ea"/>
                <a:cs typeface="+mn-cs"/>
              </a:rPr>
              <a:t> M. Odom enrolled in the Conservatory of Music in Cincinnati. As a music and math teacher at Willie </a:t>
            </a:r>
            <a:r>
              <a:rPr lang="en-US" sz="1200" kern="1200" dirty="0" err="1">
                <a:solidFill>
                  <a:schemeClr val="tx1"/>
                </a:solidFill>
                <a:effectLst/>
                <a:latin typeface="+mn-lt"/>
                <a:ea typeface="+mn-ea"/>
                <a:cs typeface="+mn-cs"/>
              </a:rPr>
              <a:t>Halsell</a:t>
            </a:r>
            <a:r>
              <a:rPr lang="en-US" sz="1200" kern="1200" dirty="0">
                <a:solidFill>
                  <a:schemeClr val="tx1"/>
                </a:solidFill>
                <a:effectLst/>
                <a:latin typeface="+mn-lt"/>
                <a:ea typeface="+mn-ea"/>
                <a:cs typeface="+mn-cs"/>
              </a:rPr>
              <a:t> College in Oklahoma, she met her famous student: humorist Will Rogers, who remained a friend to her all his life.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her marriage, Mrs. Odom’s family moved to Austin where she taught elementary school. At the end of that highly successful year, she was informed that she could not be offered a teaching position because she was a married woman; she could, however, work as a substitute. Always an outspoken person, she refused to accept this situation, and the School Board reversed its original policy.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spent the rest of her career as a teacher of mathematics and chair of the department at Allan Junior High. She was a lifelong learner who constantly sought to expand her knowledge.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Very active in Delta Kappa Gamma activities, she served as Alpha Chapter’s first president, and she had perfect attendance for the first ten years. Later, the first spade-full of earth for the headquarters building in Austin was turned by Mrs. Odom.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 loves included her two sons (Will and Jamie), Texas and its cultural background, wildflowers, and politics.</a:t>
            </a:r>
          </a:p>
        </p:txBody>
      </p:sp>
      <p:sp>
        <p:nvSpPr>
          <p:cNvPr id="4" name="Slide Number Placeholder 3"/>
          <p:cNvSpPr>
            <a:spLocks noGrp="1"/>
          </p:cNvSpPr>
          <p:nvPr>
            <p:ph type="sldNum" sz="quarter" idx="10"/>
          </p:nvPr>
        </p:nvSpPr>
        <p:spPr/>
        <p:txBody>
          <a:bodyPr/>
          <a:lstStyle/>
          <a:p>
            <a:fld id="{07AA8944-A13B-4299-ACFE-027D1383E428}" type="slidenum">
              <a:rPr lang="en-US" smtClean="0"/>
              <a:t>25</a:t>
            </a:fld>
            <a:endParaRPr lang="en-US"/>
          </a:p>
        </p:txBody>
      </p:sp>
    </p:spTree>
    <p:extLst>
      <p:ext uri="{BB962C8B-B14F-4D97-AF65-F5344CB8AC3E}">
        <p14:creationId xmlns:p14="http://schemas.microsoft.com/office/powerpoint/2010/main" val="488439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Lela Lee Williams</a:t>
            </a:r>
            <a:endParaRPr lang="en-US" dirty="0"/>
          </a:p>
        </p:txBody>
      </p:sp>
      <p:sp>
        <p:nvSpPr>
          <p:cNvPr id="4" name="Slide Number Placeholder 3"/>
          <p:cNvSpPr>
            <a:spLocks noGrp="1"/>
          </p:cNvSpPr>
          <p:nvPr>
            <p:ph type="sldNum" sz="quarter" idx="10"/>
          </p:nvPr>
        </p:nvSpPr>
        <p:spPr/>
        <p:txBody>
          <a:bodyPr/>
          <a:lstStyle/>
          <a:p>
            <a:fld id="{07AA8944-A13B-4299-ACFE-027D1383E428}" type="slidenum">
              <a:rPr lang="en-US" smtClean="0"/>
              <a:t>26</a:t>
            </a:fld>
            <a:endParaRPr lang="en-US"/>
          </a:p>
        </p:txBody>
      </p:sp>
    </p:spTree>
    <p:extLst>
      <p:ext uri="{BB962C8B-B14F-4D97-AF65-F5344CB8AC3E}">
        <p14:creationId xmlns:p14="http://schemas.microsoft.com/office/powerpoint/2010/main" val="3441300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Dallas, Texas, welcomed Lela Lee Williams to its schoolrooms in1908, and she spent the next 45 years serving the students there in a variety of positions. She believed in experimentation, always seeking to expand her knowledge and skills so that she could improve teaching. She served as the first president of the Dallas Grade Teachers Association.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Miss Williams felt a particular passion for the advancement of the profession of elementary teachers. To this end, she worked for stronger certification requirements, increasing the basic education required for teachers, and upgrading rural schools. She was instrumental in promoting increased salaries for educators.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to her teaching load, she was Director of Auditorium Activities, and she became very active in this field, writing a book to assist others who held such a position.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first recording secretary of the Society, Miss Williams understood from the beginning that Delta Kappa Gamma had the potential to offer much of value to women educators.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Aside from her love of education, she enjoyed entertaining her many friends and colleagues.</a:t>
            </a:r>
          </a:p>
        </p:txBody>
      </p:sp>
      <p:sp>
        <p:nvSpPr>
          <p:cNvPr id="4" name="Slide Number Placeholder 3"/>
          <p:cNvSpPr>
            <a:spLocks noGrp="1"/>
          </p:cNvSpPr>
          <p:nvPr>
            <p:ph type="sldNum" sz="quarter" idx="10"/>
          </p:nvPr>
        </p:nvSpPr>
        <p:spPr/>
        <p:txBody>
          <a:bodyPr/>
          <a:lstStyle/>
          <a:p>
            <a:fld id="{07AA8944-A13B-4299-ACFE-027D1383E428}" type="slidenum">
              <a:rPr lang="en-US" smtClean="0"/>
              <a:t>27</a:t>
            </a:fld>
            <a:endParaRPr lang="en-US"/>
          </a:p>
        </p:txBody>
      </p:sp>
    </p:spTree>
    <p:extLst>
      <p:ext uri="{BB962C8B-B14F-4D97-AF65-F5344CB8AC3E}">
        <p14:creationId xmlns:p14="http://schemas.microsoft.com/office/powerpoint/2010/main" val="3685147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Conclusion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we consider the many achievements of our founders, let us live the legacy that these visionary women began. Let us continue to clarify the vision of the Society, have enduring faith in the work of the Society, and find the courage to review, question and refine precedents. </a:t>
            </a:r>
            <a:r>
              <a:rPr lang="en-US" sz="1200" kern="1200">
                <a:solidFill>
                  <a:schemeClr val="tx1"/>
                </a:solidFill>
                <a:effectLst/>
                <a:latin typeface="+mn-lt"/>
                <a:ea typeface="+mn-ea"/>
                <a:cs typeface="+mn-cs"/>
              </a:rPr>
              <a:t>Thus, we will expand Delta Kappa Gamma’s positive impact across the globe.</a:t>
            </a:r>
          </a:p>
        </p:txBody>
      </p:sp>
      <p:sp>
        <p:nvSpPr>
          <p:cNvPr id="4" name="Slide Number Placeholder 3"/>
          <p:cNvSpPr>
            <a:spLocks noGrp="1"/>
          </p:cNvSpPr>
          <p:nvPr>
            <p:ph type="sldNum" sz="quarter" idx="10"/>
          </p:nvPr>
        </p:nvSpPr>
        <p:spPr/>
        <p:txBody>
          <a:bodyPr/>
          <a:lstStyle/>
          <a:p>
            <a:fld id="{07AA8944-A13B-4299-ACFE-027D1383E428}" type="slidenum">
              <a:rPr lang="en-US" smtClean="0"/>
              <a:t>28</a:t>
            </a:fld>
            <a:endParaRPr lang="en-US"/>
          </a:p>
        </p:txBody>
      </p:sp>
    </p:spTree>
    <p:extLst>
      <p:ext uri="{BB962C8B-B14F-4D97-AF65-F5344CB8AC3E}">
        <p14:creationId xmlns:p14="http://schemas.microsoft.com/office/powerpoint/2010/main" val="359099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Dr. Annie Webb Blanton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AA8944-A13B-4299-ACFE-027D1383E428}" type="slidenum">
              <a:rPr lang="en-US" smtClean="0"/>
              <a:t>3</a:t>
            </a:fld>
            <a:endParaRPr lang="en-US"/>
          </a:p>
        </p:txBody>
      </p:sp>
    </p:spTree>
    <p:extLst>
      <p:ext uri="{BB962C8B-B14F-4D97-AF65-F5344CB8AC3E}">
        <p14:creationId xmlns:p14="http://schemas.microsoft.com/office/powerpoint/2010/main" val="173325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 Annie Webb Blanton began her career as the one teacher in a rural school at age 17, later earning her Bachelor in Literature at the University of Texas. After teaching in Austin for several years, she went to North Texas Normal School as Associate Professor to teach for 17 years; the grammar text she wrote became a mainstay for her students. She finished her career at the University of Texas as chair of the Department of History and Education after completing her Ph.D. in rural education at Cornell University.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Always active in professional organizations, Dr. Blanton was the first woman elected president of the Texas State Teachers Association in 1916.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1918 she became the first woman to break the female political barrier when she was elected State Superintendent of Instruction. A few of the many achievements while in this position included doubling financial support for public schools, creating a system for free textbooks, improving rural schools and increasing teachers’ salaries.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enjoyed growing roses, cooking, reading mysteries and collecting miniature donkeys. She dearly loved her nieces and nephews and her friends and rarely turned down a request from one of them.</a:t>
            </a:r>
          </a:p>
        </p:txBody>
      </p:sp>
      <p:sp>
        <p:nvSpPr>
          <p:cNvPr id="4" name="Slide Number Placeholder 3"/>
          <p:cNvSpPr>
            <a:spLocks noGrp="1"/>
          </p:cNvSpPr>
          <p:nvPr>
            <p:ph type="sldNum" sz="quarter" idx="10"/>
          </p:nvPr>
        </p:nvSpPr>
        <p:spPr/>
        <p:txBody>
          <a:bodyPr/>
          <a:lstStyle/>
          <a:p>
            <a:fld id="{07AA8944-A13B-4299-ACFE-027D1383E428}" type="slidenum">
              <a:rPr lang="en-US" smtClean="0"/>
              <a:t>4</a:t>
            </a:fld>
            <a:endParaRPr lang="en-US"/>
          </a:p>
        </p:txBody>
      </p:sp>
    </p:spTree>
    <p:extLst>
      <p:ext uri="{BB962C8B-B14F-4D97-AF65-F5344CB8AC3E}">
        <p14:creationId xmlns:p14="http://schemas.microsoft.com/office/powerpoint/2010/main" val="298119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Mamie Sue Bastian</a:t>
            </a:r>
            <a:endParaRPr lang="en-US" dirty="0"/>
          </a:p>
        </p:txBody>
      </p:sp>
      <p:sp>
        <p:nvSpPr>
          <p:cNvPr id="4" name="Slide Number Placeholder 3"/>
          <p:cNvSpPr>
            <a:spLocks noGrp="1"/>
          </p:cNvSpPr>
          <p:nvPr>
            <p:ph type="sldNum" sz="quarter" idx="10"/>
          </p:nvPr>
        </p:nvSpPr>
        <p:spPr/>
        <p:txBody>
          <a:bodyPr/>
          <a:lstStyle/>
          <a:p>
            <a:fld id="{07AA8944-A13B-4299-ACFE-027D1383E428}" type="slidenum">
              <a:rPr lang="en-US" smtClean="0"/>
              <a:t>6</a:t>
            </a:fld>
            <a:endParaRPr lang="en-US"/>
          </a:p>
        </p:txBody>
      </p:sp>
    </p:spTree>
    <p:extLst>
      <p:ext uri="{BB962C8B-B14F-4D97-AF65-F5344CB8AC3E}">
        <p14:creationId xmlns:p14="http://schemas.microsoft.com/office/powerpoint/2010/main" val="665707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Remembered always for her vivacious and fun-loving personality, Mamie Sue Bastian worked untiringly for the teacher retirement system, a goal that finally came to fruition. Persuasive and often blunt, she appeared before countless legislative committees on behalf of teachers’ issues, particularly to fight discrimination against women.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Teaching all grades and all subjects in elementary schools, she admitted that her favorite subject was arithmetic. She left the classroom for a principal’s position and quickly realized that both teachers and administrators could realize professional improvement through organizations. Thus, the Houston Teachers Association and the Houston Principals Association were born. In the later years of her professional career, she became an inspirational teacher of teachers.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Mamie Sue Bastian was the epitome of buoyant living, of the humorous remark, of infectious optimism. She valued the “frivolous, the things of the heart.” So, it is no surprise that she initiated the idea of the Birthday Luncheon and encouraged adding music to all </a:t>
            </a:r>
            <a:r>
              <a:rPr lang="en-US" sz="1200" kern="1200">
                <a:solidFill>
                  <a:schemeClr val="tx1"/>
                </a:solidFill>
                <a:effectLst/>
                <a:latin typeface="+mn-lt"/>
                <a:ea typeface="+mn-ea"/>
                <a:cs typeface="+mn-cs"/>
              </a:rPr>
              <a:t>events.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AA8944-A13B-4299-ACFE-027D1383E428}" type="slidenum">
              <a:rPr lang="en-US" smtClean="0"/>
              <a:t>7</a:t>
            </a:fld>
            <a:endParaRPr lang="en-US"/>
          </a:p>
        </p:txBody>
      </p:sp>
    </p:spTree>
    <p:extLst>
      <p:ext uri="{BB962C8B-B14F-4D97-AF65-F5344CB8AC3E}">
        <p14:creationId xmlns:p14="http://schemas.microsoft.com/office/powerpoint/2010/main" val="229545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Ruby Cole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AA8944-A13B-4299-ACFE-027D1383E428}" type="slidenum">
              <a:rPr lang="en-US" smtClean="0"/>
              <a:t>8</a:t>
            </a:fld>
            <a:endParaRPr lang="en-US"/>
          </a:p>
        </p:txBody>
      </p:sp>
    </p:spTree>
    <p:extLst>
      <p:ext uri="{BB962C8B-B14F-4D97-AF65-F5344CB8AC3E}">
        <p14:creationId xmlns:p14="http://schemas.microsoft.com/office/powerpoint/2010/main" val="588593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Known for her thorough and meticulous habits, Ruby Cole was a perfectionist. Delta Kappa Gamma reaped the benefits of these qualities, for in the beginning of the Society, she worked on the processes, structure and rituals for chapter use. Then each chapter president received mimeographed materials which she was expected to follow.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same way, as a principal, Ruby Cole was methodical and diplomatic in working with her teachers. She was passionate in working for adequate funding for public schools. She, more than any other founder, encouraged chapters to work with other civic organizations to realize common goals.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San Antonio benefited from her dedication to restore missions, establish parks, purchase historical landmarks, and create a public library.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loved her dogs – Lucky and Lady, reading, collecting Texas histories, playing bridge, and entertaining guests. </a:t>
            </a:r>
          </a:p>
        </p:txBody>
      </p:sp>
      <p:sp>
        <p:nvSpPr>
          <p:cNvPr id="4" name="Slide Number Placeholder 3"/>
          <p:cNvSpPr>
            <a:spLocks noGrp="1"/>
          </p:cNvSpPr>
          <p:nvPr>
            <p:ph type="sldNum" sz="quarter" idx="10"/>
          </p:nvPr>
        </p:nvSpPr>
        <p:spPr/>
        <p:txBody>
          <a:bodyPr/>
          <a:lstStyle/>
          <a:p>
            <a:fld id="{07AA8944-A13B-4299-ACFE-027D1383E428}" type="slidenum">
              <a:rPr lang="en-US" smtClean="0"/>
              <a:t>9</a:t>
            </a:fld>
            <a:endParaRPr lang="en-US"/>
          </a:p>
        </p:txBody>
      </p:sp>
    </p:spTree>
    <p:extLst>
      <p:ext uri="{BB962C8B-B14F-4D97-AF65-F5344CB8AC3E}">
        <p14:creationId xmlns:p14="http://schemas.microsoft.com/office/powerpoint/2010/main" val="2180117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Mabel </a:t>
            </a:r>
            <a:r>
              <a:rPr lang="en-US" sz="1200" b="1" kern="1200" dirty="0" err="1">
                <a:solidFill>
                  <a:schemeClr val="tx1"/>
                </a:solidFill>
                <a:effectLst/>
                <a:latin typeface="+mn-lt"/>
                <a:ea typeface="+mn-ea"/>
                <a:cs typeface="+mn-cs"/>
              </a:rPr>
              <a:t>Grizzard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AA8944-A13B-4299-ACFE-027D1383E428}" type="slidenum">
              <a:rPr lang="en-US" smtClean="0"/>
              <a:t>10</a:t>
            </a:fld>
            <a:endParaRPr lang="en-US"/>
          </a:p>
        </p:txBody>
      </p:sp>
    </p:spTree>
    <p:extLst>
      <p:ext uri="{BB962C8B-B14F-4D97-AF65-F5344CB8AC3E}">
        <p14:creationId xmlns:p14="http://schemas.microsoft.com/office/powerpoint/2010/main" val="2641538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038350"/>
            <a:ext cx="5257800" cy="761999"/>
          </a:xfrm>
        </p:spPr>
        <p:txBody>
          <a:bodyPr>
            <a:normAutofit/>
          </a:bodyPr>
          <a:lstStyle>
            <a:lvl1pPr>
              <a:defRPr sz="3200">
                <a:solidFill>
                  <a:schemeClr val="accent1"/>
                </a:solidFill>
              </a:defRPr>
            </a:lvl1pPr>
          </a:lstStyle>
          <a:p>
            <a:r>
              <a:rPr lang="en-US" dirty="0"/>
              <a:t>Click to edit title style      </a:t>
            </a:r>
          </a:p>
        </p:txBody>
      </p:sp>
      <p:sp>
        <p:nvSpPr>
          <p:cNvPr id="3" name="Subtitle 2"/>
          <p:cNvSpPr>
            <a:spLocks noGrp="1"/>
          </p:cNvSpPr>
          <p:nvPr>
            <p:ph type="subTitle" idx="1"/>
          </p:nvPr>
        </p:nvSpPr>
        <p:spPr>
          <a:xfrm>
            <a:off x="381000" y="3505200"/>
            <a:ext cx="5257800" cy="514350"/>
          </a:xfrm>
        </p:spPr>
        <p:txBody>
          <a:bodyPr>
            <a:normAutofit/>
          </a:bodyPr>
          <a:lstStyle>
            <a:lvl1pPr marL="0" indent="0" algn="ctr">
              <a:buNone/>
              <a:defRPr sz="195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D0106FA-0665-4804-BAC3-C5AFEDACF6EF}"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CEF6D6-E702-4025-8B16-A815C823E8CD}" type="slidenum">
              <a:rPr lang="en-US" smtClean="0"/>
              <a:t>‹#›</a:t>
            </a:fld>
            <a:endParaRPr lang="en-US"/>
          </a:p>
        </p:txBody>
      </p:sp>
      <p:sp>
        <p:nvSpPr>
          <p:cNvPr id="10" name="object 4"/>
          <p:cNvSpPr/>
          <p:nvPr userDrawn="1"/>
        </p:nvSpPr>
        <p:spPr>
          <a:xfrm>
            <a:off x="633888" y="3333750"/>
            <a:ext cx="2261870" cy="0"/>
          </a:xfrm>
          <a:custGeom>
            <a:avLst/>
            <a:gdLst/>
            <a:ahLst/>
            <a:cxnLst/>
            <a:rect l="l" t="t" r="r" b="b"/>
            <a:pathLst>
              <a:path w="2261870">
                <a:moveTo>
                  <a:pt x="0" y="0"/>
                </a:moveTo>
                <a:lnTo>
                  <a:pt x="2261711" y="0"/>
                </a:lnTo>
              </a:path>
            </a:pathLst>
          </a:custGeom>
          <a:ln w="50260">
            <a:solidFill>
              <a:srgbClr val="AAD038"/>
            </a:solidFill>
          </a:ln>
        </p:spPr>
        <p:txBody>
          <a:bodyPr wrap="square" lIns="0" tIns="0" rIns="0" bIns="0" rtlCol="0"/>
          <a:lstStyle/>
          <a:p>
            <a:endParaRPr/>
          </a:p>
        </p:txBody>
      </p:sp>
      <p:sp>
        <p:nvSpPr>
          <p:cNvPr id="13" name="object 7"/>
          <p:cNvSpPr/>
          <p:nvPr userDrawn="1"/>
        </p:nvSpPr>
        <p:spPr>
          <a:xfrm>
            <a:off x="2895600" y="3333750"/>
            <a:ext cx="2261870" cy="0"/>
          </a:xfrm>
          <a:custGeom>
            <a:avLst/>
            <a:gdLst/>
            <a:ahLst/>
            <a:cxnLst/>
            <a:rect l="l" t="t" r="r" b="b"/>
            <a:pathLst>
              <a:path w="2261870">
                <a:moveTo>
                  <a:pt x="0" y="0"/>
                </a:moveTo>
                <a:lnTo>
                  <a:pt x="2261711" y="0"/>
                </a:lnTo>
              </a:path>
            </a:pathLst>
          </a:custGeom>
          <a:ln w="50260">
            <a:solidFill>
              <a:srgbClr val="C61F3E"/>
            </a:solidFill>
          </a:ln>
        </p:spPr>
        <p:txBody>
          <a:bodyPr wrap="square" lIns="0" tIns="0" rIns="0" bIns="0" rtlCol="0"/>
          <a:lstStyle/>
          <a:p>
            <a:endParaRPr/>
          </a:p>
        </p:txBody>
      </p:sp>
      <p:sp>
        <p:nvSpPr>
          <p:cNvPr id="15" name="Text Placeholder 14"/>
          <p:cNvSpPr>
            <a:spLocks noGrp="1"/>
          </p:cNvSpPr>
          <p:nvPr>
            <p:ph type="body" sz="quarter" idx="13"/>
          </p:nvPr>
        </p:nvSpPr>
        <p:spPr>
          <a:xfrm>
            <a:off x="381000" y="2800350"/>
            <a:ext cx="5257800" cy="381000"/>
          </a:xfrm>
        </p:spPr>
        <p:txBody>
          <a:bodyPr>
            <a:noAutofit/>
          </a:bodyPr>
          <a:lstStyle>
            <a:lvl1pPr marL="0" indent="0" algn="ctr">
              <a:buNone/>
              <a:defRPr sz="2350" b="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1337975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038600" cy="857250"/>
          </a:xfrm>
        </p:spPr>
        <p:txBody>
          <a:bodyPr>
            <a:noAutofit/>
          </a:bodyPr>
          <a:lstStyle>
            <a:lvl1pPr algn="l">
              <a:defRPr sz="3200">
                <a:solidFill>
                  <a:schemeClr val="accent3"/>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
        <p:nvSpPr>
          <p:cNvPr id="6"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
        <p:nvSpPr>
          <p:cNvPr id="8" name="Content Placeholder 7"/>
          <p:cNvSpPr>
            <a:spLocks noGrp="1"/>
          </p:cNvSpPr>
          <p:nvPr>
            <p:ph sz="quarter" idx="14"/>
          </p:nvPr>
        </p:nvSpPr>
        <p:spPr>
          <a:xfrm>
            <a:off x="457200" y="1581150"/>
            <a:ext cx="4572000" cy="2895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42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143500"/>
          </a:xfrm>
        </p:spPr>
        <p:txBody>
          <a:bodyPr/>
          <a:lstStyle/>
          <a:p>
            <a:endParaRPr lang="en-US"/>
          </a:p>
        </p:txBody>
      </p:sp>
    </p:spTree>
    <p:extLst>
      <p:ext uri="{BB962C8B-B14F-4D97-AF65-F5344CB8AC3E}">
        <p14:creationId xmlns:p14="http://schemas.microsoft.com/office/powerpoint/2010/main" val="677172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106FA-0665-4804-BAC3-C5AFEDACF6EF}"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CEF6D6-E702-4025-8B16-A815C823E8CD}" type="slidenum">
              <a:rPr lang="en-US" smtClean="0"/>
              <a:t>‹#›</a:t>
            </a:fld>
            <a:endParaRPr lang="en-US"/>
          </a:p>
        </p:txBody>
      </p:sp>
    </p:spTree>
    <p:extLst>
      <p:ext uri="{BB962C8B-B14F-4D97-AF65-F5344CB8AC3E}">
        <p14:creationId xmlns:p14="http://schemas.microsoft.com/office/powerpoint/2010/main" val="3244285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0106FA-0665-4804-BAC3-C5AFEDACF6EF}"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CEF6D6-E702-4025-8B16-A815C823E8CD}" type="slidenum">
              <a:rPr lang="en-US" smtClean="0"/>
              <a:t>‹#›</a:t>
            </a:fld>
            <a:endParaRPr lang="en-US"/>
          </a:p>
        </p:txBody>
      </p:sp>
      <p:sp>
        <p:nvSpPr>
          <p:cNvPr id="9"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58591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sz="half" idx="1"/>
          </p:nvPr>
        </p:nvSpPr>
        <p:spPr>
          <a:xfrm>
            <a:off x="457200" y="1504950"/>
            <a:ext cx="4038600" cy="3089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04950"/>
            <a:ext cx="4038600" cy="3089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106FA-0665-4804-BAC3-C5AFEDACF6EF}"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CEF6D6-E702-4025-8B16-A815C823E8CD}" type="slidenum">
              <a:rPr lang="en-US" smtClean="0"/>
              <a:t>‹#›</a:t>
            </a:fld>
            <a:endParaRPr lang="en-US"/>
          </a:p>
        </p:txBody>
      </p:sp>
      <p:sp>
        <p:nvSpPr>
          <p:cNvPr id="9"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3523543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Text Placeholder 2"/>
          <p:cNvSpPr>
            <a:spLocks noGrp="1"/>
          </p:cNvSpPr>
          <p:nvPr>
            <p:ph type="body" idx="1"/>
          </p:nvPr>
        </p:nvSpPr>
        <p:spPr>
          <a:xfrm>
            <a:off x="457200" y="1414463"/>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94284"/>
            <a:ext cx="4040188" cy="28110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14463"/>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94284"/>
            <a:ext cx="4041775" cy="28110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106FA-0665-4804-BAC3-C5AFEDACF6EF}"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CEF6D6-E702-4025-8B16-A815C823E8CD}" type="slidenum">
              <a:rPr lang="en-US" smtClean="0"/>
              <a:t>‹#›</a:t>
            </a:fld>
            <a:endParaRPr lang="en-US"/>
          </a:p>
        </p:txBody>
      </p:sp>
      <p:sp>
        <p:nvSpPr>
          <p:cNvPr id="11"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3610088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
        <p:nvSpPr>
          <p:cNvPr id="6"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289865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14349"/>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514350"/>
            <a:ext cx="5111750" cy="41909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385889"/>
            <a:ext cx="3008313" cy="33033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0106FA-0665-4804-BAC3-C5AFEDACF6EF}"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CEF6D6-E702-4025-8B16-A815C823E8CD}" type="slidenum">
              <a:rPr lang="en-US" smtClean="0"/>
              <a:t>‹#›</a:t>
            </a:fld>
            <a:endParaRPr lang="en-US"/>
          </a:p>
        </p:txBody>
      </p:sp>
      <p:sp>
        <p:nvSpPr>
          <p:cNvPr id="8"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630548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766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357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1017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0106FA-0665-4804-BAC3-C5AFEDACF6EF}"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CEF6D6-E702-4025-8B16-A815C823E8CD}" type="slidenum">
              <a:rPr lang="en-US" smtClean="0"/>
              <a:t>‹#›</a:t>
            </a:fld>
            <a:endParaRPr lang="en-US"/>
          </a:p>
        </p:txBody>
      </p:sp>
      <p:sp>
        <p:nvSpPr>
          <p:cNvPr id="8"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2640264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Tree>
    <p:extLst>
      <p:ext uri="{BB962C8B-B14F-4D97-AF65-F5344CB8AC3E}">
        <p14:creationId xmlns:p14="http://schemas.microsoft.com/office/powerpoint/2010/main" val="102283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577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
        <p:nvSpPr>
          <p:cNvPr id="6"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
        <p:nvSpPr>
          <p:cNvPr id="7" name="Title 1"/>
          <p:cNvSpPr>
            <a:spLocks noGrp="1"/>
          </p:cNvSpPr>
          <p:nvPr>
            <p:ph type="title"/>
          </p:nvPr>
        </p:nvSpPr>
        <p:spPr>
          <a:xfrm>
            <a:off x="457200" y="514350"/>
            <a:ext cx="4343400" cy="857250"/>
          </a:xfrm>
        </p:spPr>
        <p:txBody>
          <a:bodyPr>
            <a:noAutofit/>
          </a:bodyPr>
          <a:lstStyle>
            <a:lvl1pPr algn="l">
              <a:defRPr sz="3200">
                <a:solidFill>
                  <a:schemeClr val="accent3"/>
                </a:solidFill>
              </a:defRPr>
            </a:lvl1pPr>
          </a:lstStyle>
          <a:p>
            <a:r>
              <a:rPr lang="en-US"/>
              <a:t>Click to edit Master title style</a:t>
            </a:r>
          </a:p>
        </p:txBody>
      </p:sp>
      <p:sp>
        <p:nvSpPr>
          <p:cNvPr id="8" name="Content Placeholder 7"/>
          <p:cNvSpPr>
            <a:spLocks noGrp="1"/>
          </p:cNvSpPr>
          <p:nvPr>
            <p:ph sz="quarter" idx="14"/>
          </p:nvPr>
        </p:nvSpPr>
        <p:spPr>
          <a:xfrm>
            <a:off x="457200" y="1504950"/>
            <a:ext cx="3810000" cy="3048000"/>
          </a:xfrm>
        </p:spPr>
        <p:txBody>
          <a:bodyPr>
            <a:normAutofit/>
          </a:bodyPr>
          <a:lstStyle>
            <a:lvl1pPr>
              <a:defRPr sz="2400">
                <a:solidFill>
                  <a:schemeClr val="bg1">
                    <a:lumMod val="85000"/>
                  </a:schemeClr>
                </a:solidFill>
              </a:defRPr>
            </a:lvl1pPr>
            <a:lvl2pPr>
              <a:defRPr sz="2000">
                <a:solidFill>
                  <a:schemeClr val="bg1">
                    <a:lumMod val="85000"/>
                  </a:schemeClr>
                </a:solidFill>
              </a:defRPr>
            </a:lvl2pPr>
            <a:lvl3pPr>
              <a:defRPr sz="1800">
                <a:solidFill>
                  <a:schemeClr val="bg1">
                    <a:lumMod val="85000"/>
                  </a:schemeClr>
                </a:solidFill>
              </a:defRPr>
            </a:lvl3pPr>
            <a:lvl4pPr>
              <a:defRPr sz="1600">
                <a:solidFill>
                  <a:schemeClr val="bg1">
                    <a:lumMod val="85000"/>
                  </a:schemeClr>
                </a:solidFill>
              </a:defRPr>
            </a:lvl4pPr>
            <a:lvl5pPr>
              <a:defRPr sz="1600">
                <a:solidFill>
                  <a:schemeClr val="bg1">
                    <a:lumMod val="8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625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
        <p:nvSpPr>
          <p:cNvPr id="6" name="Title 1"/>
          <p:cNvSpPr>
            <a:spLocks noGrp="1"/>
          </p:cNvSpPr>
          <p:nvPr>
            <p:ph type="title"/>
          </p:nvPr>
        </p:nvSpPr>
        <p:spPr>
          <a:xfrm>
            <a:off x="457200" y="1428750"/>
            <a:ext cx="8229600" cy="838200"/>
          </a:xfrm>
        </p:spPr>
        <p:txBody>
          <a:bodyPr/>
          <a:lstStyle>
            <a:lvl1pPr algn="l">
              <a:defRPr>
                <a:solidFill>
                  <a:schemeClr val="accent5"/>
                </a:solidFill>
              </a:defRPr>
            </a:lvl1pPr>
          </a:lstStyle>
          <a:p>
            <a:r>
              <a:rPr lang="en-US" dirty="0"/>
              <a:t>Click to edit Master title style</a:t>
            </a:r>
          </a:p>
        </p:txBody>
      </p:sp>
      <p:sp>
        <p:nvSpPr>
          <p:cNvPr id="7" name="Text Placeholder 7"/>
          <p:cNvSpPr>
            <a:spLocks noGrp="1"/>
          </p:cNvSpPr>
          <p:nvPr>
            <p:ph type="body" sz="quarter" idx="13"/>
          </p:nvPr>
        </p:nvSpPr>
        <p:spPr>
          <a:xfrm>
            <a:off x="944174" y="2266950"/>
            <a:ext cx="7742626" cy="381000"/>
          </a:xfrm>
        </p:spPr>
        <p:txBody>
          <a:bodyPr>
            <a:noAutofit/>
          </a:bodyPr>
          <a:lstStyle>
            <a:lvl1pPr marL="0" indent="0">
              <a:buNone/>
              <a:defRPr sz="2400" b="1">
                <a:solidFill>
                  <a:schemeClr val="accent6"/>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
        <p:nvSpPr>
          <p:cNvPr id="8" name="Content Placeholder 9"/>
          <p:cNvSpPr>
            <a:spLocks noGrp="1"/>
          </p:cNvSpPr>
          <p:nvPr>
            <p:ph sz="quarter" idx="14"/>
          </p:nvPr>
        </p:nvSpPr>
        <p:spPr>
          <a:xfrm>
            <a:off x="944174" y="2724150"/>
            <a:ext cx="7742626" cy="1905000"/>
          </a:xfrm>
        </p:spPr>
        <p:txBody>
          <a:bodyPr>
            <a:noAutofit/>
          </a:bodyPr>
          <a:lstStyle>
            <a:lvl1pPr>
              <a:defRPr sz="2400">
                <a:solidFill>
                  <a:schemeClr val="bg1">
                    <a:lumMod val="85000"/>
                  </a:schemeClr>
                </a:solidFill>
              </a:defRPr>
            </a:lvl1pPr>
            <a:lvl2pPr>
              <a:defRPr sz="2000">
                <a:solidFill>
                  <a:schemeClr val="bg1">
                    <a:lumMod val="85000"/>
                  </a:schemeClr>
                </a:solidFill>
              </a:defRPr>
            </a:lvl2pPr>
            <a:lvl3pPr>
              <a:defRPr sz="1800">
                <a:solidFill>
                  <a:schemeClr val="bg1">
                    <a:lumMod val="85000"/>
                  </a:schemeClr>
                </a:solidFill>
              </a:defRPr>
            </a:lvl3pPr>
            <a:lvl4pPr>
              <a:defRPr sz="1600">
                <a:solidFill>
                  <a:schemeClr val="bg1">
                    <a:lumMod val="85000"/>
                  </a:schemeClr>
                </a:solidFill>
              </a:defRPr>
            </a:lvl4pPr>
            <a:lvl5pPr>
              <a:defRPr sz="1600">
                <a:solidFill>
                  <a:schemeClr val="bg1">
                    <a:lumMod val="8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53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
        <p:nvSpPr>
          <p:cNvPr id="6"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
        <p:nvSpPr>
          <p:cNvPr id="7" name="Title 1"/>
          <p:cNvSpPr>
            <a:spLocks noGrp="1"/>
          </p:cNvSpPr>
          <p:nvPr>
            <p:ph type="title"/>
          </p:nvPr>
        </p:nvSpPr>
        <p:spPr>
          <a:xfrm>
            <a:off x="457200" y="590550"/>
            <a:ext cx="4038600" cy="857250"/>
          </a:xfrm>
        </p:spPr>
        <p:txBody>
          <a:bodyPr>
            <a:noAutofit/>
          </a:bodyPr>
          <a:lstStyle>
            <a:lvl1pPr algn="l">
              <a:defRPr sz="3200">
                <a:solidFill>
                  <a:schemeClr val="accent6"/>
                </a:solidFill>
              </a:defRPr>
            </a:lvl1pPr>
          </a:lstStyle>
          <a:p>
            <a:r>
              <a:rPr lang="en-US" dirty="0"/>
              <a:t>Click to edit Master title style</a:t>
            </a:r>
          </a:p>
        </p:txBody>
      </p:sp>
      <p:sp>
        <p:nvSpPr>
          <p:cNvPr id="8" name="Content Placeholder 7"/>
          <p:cNvSpPr>
            <a:spLocks noGrp="1"/>
          </p:cNvSpPr>
          <p:nvPr>
            <p:ph sz="quarter" idx="14"/>
          </p:nvPr>
        </p:nvSpPr>
        <p:spPr>
          <a:xfrm>
            <a:off x="457200" y="1581150"/>
            <a:ext cx="4572000" cy="2895600"/>
          </a:xfrm>
        </p:spPr>
        <p:txBody>
          <a:bodyPr>
            <a:normAutofit/>
          </a:bodyPr>
          <a:lstStyle>
            <a:lvl1pPr>
              <a:defRPr sz="2400">
                <a:solidFill>
                  <a:schemeClr val="bg1">
                    <a:lumMod val="85000"/>
                  </a:schemeClr>
                </a:solidFill>
              </a:defRPr>
            </a:lvl1pPr>
            <a:lvl2pPr>
              <a:defRPr sz="2000">
                <a:solidFill>
                  <a:schemeClr val="bg1">
                    <a:lumMod val="85000"/>
                  </a:schemeClr>
                </a:solidFill>
              </a:defRPr>
            </a:lvl2pPr>
            <a:lvl3pPr>
              <a:defRPr sz="1800">
                <a:solidFill>
                  <a:schemeClr val="bg1">
                    <a:lumMod val="85000"/>
                  </a:schemeClr>
                </a:solidFill>
              </a:defRPr>
            </a:lvl3pPr>
            <a:lvl4pPr>
              <a:defRPr sz="1600">
                <a:solidFill>
                  <a:schemeClr val="bg1">
                    <a:lumMod val="85000"/>
                  </a:schemeClr>
                </a:solidFill>
              </a:defRPr>
            </a:lvl4pPr>
            <a:lvl5pPr>
              <a:defRPr sz="1600">
                <a:solidFill>
                  <a:schemeClr val="bg1">
                    <a:lumMod val="8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446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38150"/>
            <a:ext cx="4572000" cy="609600"/>
          </a:xfrm>
        </p:spPr>
        <p:txBody>
          <a:bodyPr anchor="t">
            <a:noAutofit/>
          </a:bodyPr>
          <a:lstStyle>
            <a:lvl1pPr algn="l">
              <a:defRPr sz="3200" b="1" cap="all">
                <a:solidFill>
                  <a:schemeClr val="accent6"/>
                </a:solidFill>
              </a:defRPr>
            </a:lvl1pPr>
          </a:lstStyle>
          <a:p>
            <a:r>
              <a:rPr lang="en-US" dirty="0"/>
              <a:t>Click to edit Master title style</a:t>
            </a:r>
          </a:p>
        </p:txBody>
      </p:sp>
      <p:sp>
        <p:nvSpPr>
          <p:cNvPr id="3" name="Text Placeholder 2"/>
          <p:cNvSpPr>
            <a:spLocks noGrp="1"/>
          </p:cNvSpPr>
          <p:nvPr>
            <p:ph type="body" idx="1"/>
          </p:nvPr>
        </p:nvSpPr>
        <p:spPr>
          <a:xfrm>
            <a:off x="457200" y="1123950"/>
            <a:ext cx="3886200" cy="3429000"/>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1143000" cy="273844"/>
          </a:xfrm>
        </p:spPr>
        <p:txBody>
          <a:bodyPr/>
          <a:lstStyle/>
          <a:p>
            <a:fld id="{4D0106FA-0665-4804-BAC3-C5AFEDACF6EF}" type="datetimeFigureOut">
              <a:rPr lang="en-US" smtClean="0"/>
              <a:t>12/12/2024</a:t>
            </a:fld>
            <a:endParaRPr lang="en-US"/>
          </a:p>
        </p:txBody>
      </p:sp>
      <p:sp>
        <p:nvSpPr>
          <p:cNvPr id="5" name="Footer Placeholder 4"/>
          <p:cNvSpPr>
            <a:spLocks noGrp="1"/>
          </p:cNvSpPr>
          <p:nvPr>
            <p:ph type="ftr" sz="quarter" idx="11"/>
          </p:nvPr>
        </p:nvSpPr>
        <p:spPr>
          <a:xfrm>
            <a:off x="1905000" y="4767263"/>
            <a:ext cx="3048000" cy="273844"/>
          </a:xfrm>
        </p:spPr>
        <p:txBody>
          <a:bodyPr/>
          <a:lstStyle/>
          <a:p>
            <a:endParaRPr lang="en-US"/>
          </a:p>
        </p:txBody>
      </p:sp>
      <p:sp>
        <p:nvSpPr>
          <p:cNvPr id="6" name="Slide Number Placeholder 5"/>
          <p:cNvSpPr>
            <a:spLocks noGrp="1"/>
          </p:cNvSpPr>
          <p:nvPr>
            <p:ph type="sldNum" sz="quarter" idx="12"/>
          </p:nvPr>
        </p:nvSpPr>
        <p:spPr>
          <a:xfrm>
            <a:off x="5257800" y="4767263"/>
            <a:ext cx="609600" cy="273844"/>
          </a:xfrm>
        </p:spPr>
        <p:txBody>
          <a:bodyPr/>
          <a:lstStyle/>
          <a:p>
            <a:fld id="{26CEF6D6-E702-4025-8B16-A815C823E8CD}" type="slidenum">
              <a:rPr lang="en-US" smtClean="0"/>
              <a:t>‹#›</a:t>
            </a:fld>
            <a:endParaRPr lang="en-US"/>
          </a:p>
        </p:txBody>
      </p:sp>
      <p:sp>
        <p:nvSpPr>
          <p:cNvPr id="8"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6920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750"/>
            <a:ext cx="8229600" cy="838200"/>
          </a:xfrm>
        </p:spPr>
        <p:txBody>
          <a:bodyPr/>
          <a:lstStyle>
            <a:lvl1pPr algn="l">
              <a:defRPr>
                <a:solidFill>
                  <a:schemeClr val="accent5"/>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
        <p:nvSpPr>
          <p:cNvPr id="8" name="Text Placeholder 7"/>
          <p:cNvSpPr>
            <a:spLocks noGrp="1"/>
          </p:cNvSpPr>
          <p:nvPr>
            <p:ph type="body" sz="quarter" idx="13"/>
          </p:nvPr>
        </p:nvSpPr>
        <p:spPr>
          <a:xfrm>
            <a:off x="944174" y="2266950"/>
            <a:ext cx="7742626" cy="381000"/>
          </a:xfrm>
        </p:spPr>
        <p:txBody>
          <a:bodyPr>
            <a:noAutofit/>
          </a:bodyPr>
          <a:lstStyle>
            <a:lvl1pPr marL="0" indent="0">
              <a:buNone/>
              <a:defRPr sz="2400" b="1">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
        <p:nvSpPr>
          <p:cNvPr id="10" name="Content Placeholder 9"/>
          <p:cNvSpPr>
            <a:spLocks noGrp="1"/>
          </p:cNvSpPr>
          <p:nvPr>
            <p:ph sz="quarter" idx="14"/>
          </p:nvPr>
        </p:nvSpPr>
        <p:spPr>
          <a:xfrm>
            <a:off x="944174" y="2724150"/>
            <a:ext cx="7742626" cy="1905000"/>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7864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038600" cy="857250"/>
          </a:xfrm>
        </p:spPr>
        <p:txBody>
          <a:bodyPr>
            <a:noAutofit/>
          </a:bodyPr>
          <a:lstStyle>
            <a:lvl1pPr algn="l">
              <a:defRPr sz="3200">
                <a:solidFill>
                  <a:schemeClr val="accent3"/>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
        <p:nvSpPr>
          <p:cNvPr id="6"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
        <p:nvSpPr>
          <p:cNvPr id="8" name="Content Placeholder 7"/>
          <p:cNvSpPr>
            <a:spLocks noGrp="1"/>
          </p:cNvSpPr>
          <p:nvPr>
            <p:ph sz="quarter" idx="14"/>
          </p:nvPr>
        </p:nvSpPr>
        <p:spPr>
          <a:xfrm>
            <a:off x="457200" y="1581150"/>
            <a:ext cx="4572000" cy="2895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094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Tree>
    <p:extLst>
      <p:ext uri="{BB962C8B-B14F-4D97-AF65-F5344CB8AC3E}">
        <p14:creationId xmlns:p14="http://schemas.microsoft.com/office/powerpoint/2010/main" val="3573805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4350"/>
            <a:ext cx="4343400" cy="857250"/>
          </a:xfrm>
        </p:spPr>
        <p:txBody>
          <a:bodyPr>
            <a:noAutofit/>
          </a:bodyPr>
          <a:lstStyle>
            <a:lvl1pPr algn="l">
              <a:defRPr sz="32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
        <p:nvSpPr>
          <p:cNvPr id="6"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
        <p:nvSpPr>
          <p:cNvPr id="8" name="Content Placeholder 7"/>
          <p:cNvSpPr>
            <a:spLocks noGrp="1"/>
          </p:cNvSpPr>
          <p:nvPr>
            <p:ph sz="quarter" idx="14"/>
          </p:nvPr>
        </p:nvSpPr>
        <p:spPr>
          <a:xfrm>
            <a:off x="457200" y="1504950"/>
            <a:ext cx="3810000" cy="30480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079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
        <p:nvSpPr>
          <p:cNvPr id="9" name="Picture Placeholder 8"/>
          <p:cNvSpPr>
            <a:spLocks noGrp="1"/>
          </p:cNvSpPr>
          <p:nvPr>
            <p:ph type="pic" sz="quarter" idx="14"/>
          </p:nvPr>
        </p:nvSpPr>
        <p:spPr>
          <a:xfrm>
            <a:off x="3505200" y="1733550"/>
            <a:ext cx="5638800" cy="2133600"/>
          </a:xfrm>
        </p:spPr>
        <p:txBody>
          <a:bodyPr/>
          <a:lstStyle/>
          <a:p>
            <a:endParaRPr lang="en-US"/>
          </a:p>
        </p:txBody>
      </p:sp>
      <p:sp>
        <p:nvSpPr>
          <p:cNvPr id="10" name="Rectangle 9"/>
          <p:cNvSpPr/>
          <p:nvPr userDrawn="1"/>
        </p:nvSpPr>
        <p:spPr>
          <a:xfrm>
            <a:off x="0" y="1733550"/>
            <a:ext cx="3505200"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7"/>
          <p:cNvSpPr>
            <a:spLocks noGrp="1"/>
          </p:cNvSpPr>
          <p:nvPr>
            <p:ph type="body" sz="quarter" idx="15"/>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
        <p:nvSpPr>
          <p:cNvPr id="13" name="Text Placeholder 12"/>
          <p:cNvSpPr>
            <a:spLocks noGrp="1"/>
          </p:cNvSpPr>
          <p:nvPr>
            <p:ph type="body" sz="quarter" idx="16"/>
          </p:nvPr>
        </p:nvSpPr>
        <p:spPr>
          <a:xfrm>
            <a:off x="0" y="1733550"/>
            <a:ext cx="3505200" cy="2133600"/>
          </a:xfrm>
        </p:spPr>
        <p:txBody>
          <a:bodyPr>
            <a:no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152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5" name="Picture Placeholder 43"/>
          <p:cNvSpPr>
            <a:spLocks noGrp="1"/>
          </p:cNvSpPr>
          <p:nvPr>
            <p:ph type="pic" sz="quarter" idx="25"/>
          </p:nvPr>
        </p:nvSpPr>
        <p:spPr>
          <a:xfrm>
            <a:off x="540612" y="3028950"/>
            <a:ext cx="1597025" cy="1513655"/>
          </a:xfrm>
          <a:ln w="28575">
            <a:solidFill>
              <a:schemeClr val="bg1"/>
            </a:solidFill>
          </a:ln>
        </p:spPr>
        <p:txBody>
          <a:bodyPr/>
          <a:lstStyle/>
          <a:p>
            <a:endParaRPr lang="en-US"/>
          </a:p>
        </p:txBody>
      </p:sp>
      <p:sp>
        <p:nvSpPr>
          <p:cNvPr id="46" name="Picture Placeholder 43"/>
          <p:cNvSpPr>
            <a:spLocks noGrp="1"/>
          </p:cNvSpPr>
          <p:nvPr>
            <p:ph type="pic" sz="quarter" idx="26"/>
          </p:nvPr>
        </p:nvSpPr>
        <p:spPr>
          <a:xfrm>
            <a:off x="2121236" y="1504950"/>
            <a:ext cx="1597025" cy="1513655"/>
          </a:xfrm>
          <a:ln w="28575">
            <a:solidFill>
              <a:schemeClr val="bg1"/>
            </a:solidFill>
          </a:ln>
        </p:spPr>
        <p:txBody>
          <a:bodyPr/>
          <a:lstStyle/>
          <a:p>
            <a:endParaRPr lang="en-US"/>
          </a:p>
        </p:txBody>
      </p:sp>
      <p:sp>
        <p:nvSpPr>
          <p:cNvPr id="47" name="Picture Placeholder 43"/>
          <p:cNvSpPr>
            <a:spLocks noGrp="1"/>
          </p:cNvSpPr>
          <p:nvPr>
            <p:ph type="pic" sz="quarter" idx="27"/>
          </p:nvPr>
        </p:nvSpPr>
        <p:spPr>
          <a:xfrm>
            <a:off x="3733190" y="3037150"/>
            <a:ext cx="1597025" cy="1513655"/>
          </a:xfrm>
          <a:ln w="28575">
            <a:solidFill>
              <a:schemeClr val="bg1"/>
            </a:solidFill>
          </a:ln>
        </p:spPr>
        <p:txBody>
          <a:bodyPr/>
          <a:lstStyle/>
          <a:p>
            <a:endParaRPr lang="en-US"/>
          </a:p>
        </p:txBody>
      </p:sp>
      <p:sp>
        <p:nvSpPr>
          <p:cNvPr id="48" name="Picture Placeholder 43"/>
          <p:cNvSpPr>
            <a:spLocks noGrp="1"/>
          </p:cNvSpPr>
          <p:nvPr>
            <p:ph type="pic" sz="quarter" idx="28"/>
          </p:nvPr>
        </p:nvSpPr>
        <p:spPr>
          <a:xfrm>
            <a:off x="5342473" y="1515295"/>
            <a:ext cx="1597025" cy="1513655"/>
          </a:xfrm>
          <a:ln w="28575">
            <a:solidFill>
              <a:schemeClr val="bg1"/>
            </a:solidFill>
          </a:ln>
        </p:spPr>
        <p:txBody>
          <a:bodyPr/>
          <a:lstStyle/>
          <a:p>
            <a:endParaRPr lang="en-US"/>
          </a:p>
        </p:txBody>
      </p:sp>
      <p:sp>
        <p:nvSpPr>
          <p:cNvPr id="49" name="Picture Placeholder 43"/>
          <p:cNvSpPr>
            <a:spLocks noGrp="1"/>
          </p:cNvSpPr>
          <p:nvPr>
            <p:ph type="pic" sz="quarter" idx="29"/>
          </p:nvPr>
        </p:nvSpPr>
        <p:spPr>
          <a:xfrm>
            <a:off x="6933590" y="3008260"/>
            <a:ext cx="1597025" cy="1513655"/>
          </a:xfrm>
          <a:ln w="28575">
            <a:solidFill>
              <a:schemeClr val="bg1"/>
            </a:solidFill>
          </a:ln>
        </p:spPr>
        <p:txBody>
          <a:bodyPr/>
          <a:lstStyle/>
          <a:p>
            <a:endParaRPr lang="en-US"/>
          </a:p>
        </p:txBody>
      </p:sp>
      <p:sp>
        <p:nvSpPr>
          <p:cNvPr id="2" name="Title 1"/>
          <p:cNvSpPr>
            <a:spLocks noGrp="1"/>
          </p:cNvSpPr>
          <p:nvPr>
            <p:ph type="title"/>
          </p:nvPr>
        </p:nvSpPr>
        <p:spPr>
          <a:xfrm>
            <a:off x="457200" y="514350"/>
            <a:ext cx="8229600" cy="762000"/>
          </a:xfrm>
        </p:spPr>
        <p:txBody>
          <a:bodyPr/>
          <a:lstStyle>
            <a:lvl1pPr>
              <a:defRPr>
                <a:solidFill>
                  <a:schemeClr val="accent6"/>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4D0106FA-0665-4804-BAC3-C5AFEDACF6EF}"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CEF6D6-E702-4025-8B16-A815C823E8CD}" type="slidenum">
              <a:rPr lang="en-US" smtClean="0"/>
              <a:t>‹#›</a:t>
            </a:fld>
            <a:endParaRPr lang="en-US"/>
          </a:p>
        </p:txBody>
      </p:sp>
      <p:sp>
        <p:nvSpPr>
          <p:cNvPr id="6" name="Text Placeholder 7"/>
          <p:cNvSpPr>
            <a:spLocks noGrp="1"/>
          </p:cNvSpPr>
          <p:nvPr>
            <p:ph type="body" sz="quarter" idx="13"/>
          </p:nvPr>
        </p:nvSpPr>
        <p:spPr>
          <a:xfrm>
            <a:off x="8238" y="0"/>
            <a:ext cx="9144000" cy="438150"/>
          </a:xfrm>
        </p:spPr>
        <p:txBody>
          <a:bodyPr anchor="ctr">
            <a:noAutofit/>
          </a:bodyPr>
          <a:lstStyle>
            <a:lvl1pPr marL="0" indent="0">
              <a:buNone/>
              <a:defRPr sz="3600" b="1">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styles</a:t>
            </a:r>
          </a:p>
        </p:txBody>
      </p:sp>
      <p:sp>
        <p:nvSpPr>
          <p:cNvPr id="8" name="Content Placeholder 7"/>
          <p:cNvSpPr>
            <a:spLocks noGrp="1"/>
          </p:cNvSpPr>
          <p:nvPr>
            <p:ph sz="quarter" idx="14"/>
          </p:nvPr>
        </p:nvSpPr>
        <p:spPr>
          <a:xfrm>
            <a:off x="533400" y="1504950"/>
            <a:ext cx="1600201" cy="1524000"/>
          </a:xfrm>
        </p:spPr>
        <p:txBody>
          <a:bodyPr>
            <a:noAutofit/>
          </a:bodyPr>
          <a:lstStyle>
            <a:lvl1pPr marL="0" indent="0">
              <a:buNone/>
              <a:defRPr sz="1400"/>
            </a:lvl1pPr>
            <a:lvl2pPr>
              <a:defRPr sz="1400"/>
            </a:lvl2pPr>
            <a:lvl3pPr>
              <a:defRPr sz="1400"/>
            </a:lvl3pPr>
            <a:lvl4pPr>
              <a:defRPr sz="1400"/>
            </a:lvl4pPr>
            <a:lvl5pPr>
              <a:defRPr sz="1400"/>
            </a:lvl5pPr>
          </a:lstStyle>
          <a:p>
            <a:pPr lvl="0"/>
            <a:endParaRPr lang="en-US" dirty="0"/>
          </a:p>
        </p:txBody>
      </p:sp>
      <p:sp>
        <p:nvSpPr>
          <p:cNvPr id="38" name="Rectangle 37"/>
          <p:cNvSpPr/>
          <p:nvPr userDrawn="1"/>
        </p:nvSpPr>
        <p:spPr>
          <a:xfrm>
            <a:off x="533400" y="1504950"/>
            <a:ext cx="1600200" cy="1524000"/>
          </a:xfrm>
          <a:prstGeom prst="rect">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2129815" y="3032609"/>
            <a:ext cx="1600200" cy="1524000"/>
          </a:xfrm>
          <a:prstGeom prst="rect">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3730015" y="1504950"/>
            <a:ext cx="1600200" cy="1524000"/>
          </a:xfrm>
          <a:prstGeom prst="rect">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5330215" y="3032609"/>
            <a:ext cx="1600200" cy="1524000"/>
          </a:xfrm>
          <a:prstGeom prst="rect">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6930415" y="1508609"/>
            <a:ext cx="1600200" cy="1524000"/>
          </a:xfrm>
          <a:prstGeom prst="rect">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p:cNvSpPr>
            <a:spLocks noGrp="1"/>
          </p:cNvSpPr>
          <p:nvPr>
            <p:ph type="body" sz="quarter" idx="30"/>
          </p:nvPr>
        </p:nvSpPr>
        <p:spPr>
          <a:xfrm>
            <a:off x="533400" y="1508125"/>
            <a:ext cx="1600200" cy="152082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Click to edit Master text styles</a:t>
            </a:r>
          </a:p>
        </p:txBody>
      </p:sp>
      <p:sp>
        <p:nvSpPr>
          <p:cNvPr id="52" name="Text Placeholder 50"/>
          <p:cNvSpPr>
            <a:spLocks noGrp="1"/>
          </p:cNvSpPr>
          <p:nvPr>
            <p:ph type="body" sz="quarter" idx="31"/>
          </p:nvPr>
        </p:nvSpPr>
        <p:spPr>
          <a:xfrm>
            <a:off x="2133600" y="3035784"/>
            <a:ext cx="1600200" cy="152082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Click to edit Master text styles</a:t>
            </a:r>
          </a:p>
        </p:txBody>
      </p:sp>
      <p:sp>
        <p:nvSpPr>
          <p:cNvPr id="53" name="Text Placeholder 50"/>
          <p:cNvSpPr>
            <a:spLocks noGrp="1"/>
          </p:cNvSpPr>
          <p:nvPr>
            <p:ph type="body" sz="quarter" idx="32"/>
          </p:nvPr>
        </p:nvSpPr>
        <p:spPr>
          <a:xfrm>
            <a:off x="3730015" y="1516325"/>
            <a:ext cx="1600200" cy="152082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Click to edit Master text styles</a:t>
            </a:r>
          </a:p>
        </p:txBody>
      </p:sp>
      <p:sp>
        <p:nvSpPr>
          <p:cNvPr id="54" name="Text Placeholder 50"/>
          <p:cNvSpPr>
            <a:spLocks noGrp="1"/>
          </p:cNvSpPr>
          <p:nvPr>
            <p:ph type="body" sz="quarter" idx="33"/>
          </p:nvPr>
        </p:nvSpPr>
        <p:spPr>
          <a:xfrm>
            <a:off x="5341317" y="3025039"/>
            <a:ext cx="1600200" cy="152082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Click to edit Master text styles</a:t>
            </a:r>
          </a:p>
        </p:txBody>
      </p:sp>
      <p:sp>
        <p:nvSpPr>
          <p:cNvPr id="55" name="Text Placeholder 50"/>
          <p:cNvSpPr>
            <a:spLocks noGrp="1"/>
          </p:cNvSpPr>
          <p:nvPr>
            <p:ph type="body" sz="quarter" idx="34"/>
          </p:nvPr>
        </p:nvSpPr>
        <p:spPr>
          <a:xfrm>
            <a:off x="6927387" y="1511784"/>
            <a:ext cx="1600200" cy="152082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45005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14350"/>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08522"/>
            <a:ext cx="8229600" cy="31206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D0106FA-0665-4804-BAC3-C5AFEDACF6EF}" type="datetimeFigureOut">
              <a:rPr lang="en-US" smtClean="0"/>
              <a:t>12/12/2024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6CEF6D6-E702-4025-8B16-A815C823E8CD}" type="slidenum">
              <a:rPr lang="en-US" smtClean="0"/>
              <a:t>‹#›</a:t>
            </a:fld>
            <a:endParaRPr lang="en-US"/>
          </a:p>
        </p:txBody>
      </p:sp>
    </p:spTree>
    <p:extLst>
      <p:ext uri="{BB962C8B-B14F-4D97-AF65-F5344CB8AC3E}">
        <p14:creationId xmlns:p14="http://schemas.microsoft.com/office/powerpoint/2010/main" val="155928281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0" r:id="rId4"/>
    <p:sldLayoutId id="2147483662" r:id="rId5"/>
    <p:sldLayoutId id="2147483663" r:id="rId6"/>
    <p:sldLayoutId id="2147483664" r:id="rId7"/>
    <p:sldLayoutId id="2147483659" r:id="rId8"/>
    <p:sldLayoutId id="2147483658" r:id="rId9"/>
    <p:sldLayoutId id="2147483671" r:id="rId10"/>
    <p:sldLayoutId id="2147483661" r:id="rId11"/>
    <p:sldLayoutId id="2147483655" r:id="rId12"/>
    <p:sldLayoutId id="2147483650" r:id="rId13"/>
    <p:sldLayoutId id="2147483652" r:id="rId14"/>
    <p:sldLayoutId id="2147483653" r:id="rId15"/>
    <p:sldLayoutId id="2147483654" r:id="rId16"/>
    <p:sldLayoutId id="2147483656" r:id="rId17"/>
    <p:sldLayoutId id="2147483657" r:id="rId18"/>
    <p:sldLayoutId id="2147483666" r:id="rId19"/>
    <p:sldLayoutId id="2147483665" r:id="rId20"/>
    <p:sldLayoutId id="2147483670" r:id="rId21"/>
    <p:sldLayoutId id="2147483667" r:id="rId22"/>
  </p:sldLayoutIdLst>
  <p:txStyles>
    <p:titleStyle>
      <a:lvl1pPr algn="ctr" defTabSz="914400" rtl="0" eaLnBrk="1" latinLnBrk="0" hangingPunct="1">
        <a:spcBef>
          <a:spcPct val="0"/>
        </a:spcBef>
        <a:buNone/>
        <a:defRPr sz="40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Our Founders</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3"/>
          </p:nvPr>
        </p:nvSpPr>
        <p:spPr>
          <a:xfrm>
            <a:off x="228600" y="2800350"/>
            <a:ext cx="5257800" cy="381000"/>
          </a:xfrm>
        </p:spPr>
        <p:txBody>
          <a:bodyPr/>
          <a:lstStyle/>
          <a:p>
            <a:r>
              <a:rPr lang="en-US" sz="1600" dirty="0"/>
              <a:t>The Delta Kappa Gamma Society International</a:t>
            </a:r>
          </a:p>
        </p:txBody>
      </p:sp>
    </p:spTree>
    <p:extLst>
      <p:ext uri="{BB962C8B-B14F-4D97-AF65-F5344CB8AC3E}">
        <p14:creationId xmlns:p14="http://schemas.microsoft.com/office/powerpoint/2010/main" val="2634442650"/>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a:solidFill>
                  <a:schemeClr val="accent5"/>
                </a:solidFill>
              </a:rPr>
              <a:t>Mabel </a:t>
            </a:r>
            <a:r>
              <a:rPr lang="en-US" dirty="0" err="1">
                <a:solidFill>
                  <a:schemeClr val="accent5"/>
                </a:solidFill>
              </a:rPr>
              <a:t>Grizzard</a:t>
            </a:r>
            <a:endParaRPr lang="en-US" dirty="0">
              <a:solidFill>
                <a:schemeClr val="accent5"/>
              </a:solidFill>
            </a:endParaRP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March 22, 1888-July 12, 1968</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463" y="0"/>
            <a:ext cx="3980886" cy="5143500"/>
          </a:xfrm>
          <a:prstGeom prst="rect">
            <a:avLst/>
          </a:prstGeom>
        </p:spPr>
      </p:pic>
    </p:spTree>
    <p:extLst>
      <p:ext uri="{BB962C8B-B14F-4D97-AF65-F5344CB8AC3E}">
        <p14:creationId xmlns:p14="http://schemas.microsoft.com/office/powerpoint/2010/main" val="4019524819"/>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572000" cy="857250"/>
          </a:xfrm>
        </p:spPr>
        <p:txBody>
          <a:bodyPr/>
          <a:lstStyle/>
          <a:p>
            <a:r>
              <a:rPr lang="en-US" dirty="0">
                <a:solidFill>
                  <a:schemeClr val="accent5"/>
                </a:solidFill>
              </a:rPr>
              <a:t>Mabel </a:t>
            </a:r>
            <a:r>
              <a:rPr lang="en-US" dirty="0" err="1">
                <a:solidFill>
                  <a:schemeClr val="accent5"/>
                </a:solidFill>
              </a:rPr>
              <a:t>Grizzard</a:t>
            </a:r>
            <a:endParaRPr lang="en-US" dirty="0">
              <a:solidFill>
                <a:schemeClr val="accent5"/>
              </a:solidFill>
            </a:endParaRPr>
          </a:p>
        </p:txBody>
      </p:sp>
      <p:sp>
        <p:nvSpPr>
          <p:cNvPr id="3" name="Text Placeholder 2"/>
          <p:cNvSpPr>
            <a:spLocks noGrp="1"/>
          </p:cNvSpPr>
          <p:nvPr>
            <p:ph type="body" sz="quarter" idx="13"/>
          </p:nvPr>
        </p:nvSpPr>
        <p:spPr/>
        <p:txBody>
          <a:bodyPr/>
          <a:lstStyle/>
          <a:p>
            <a:r>
              <a:rPr lang="en-US" dirty="0"/>
              <a:t>Our Founders</a:t>
            </a:r>
          </a:p>
        </p:txBody>
      </p:sp>
      <p:sp>
        <p:nvSpPr>
          <p:cNvPr id="4" name="Content Placeholder 3"/>
          <p:cNvSpPr>
            <a:spLocks noGrp="1"/>
          </p:cNvSpPr>
          <p:nvPr>
            <p:ph sz="quarter" idx="14"/>
          </p:nvPr>
        </p:nvSpPr>
        <p:spPr>
          <a:xfrm>
            <a:off x="457200" y="1581150"/>
            <a:ext cx="5867400" cy="3276600"/>
          </a:xfrm>
        </p:spPr>
        <p:txBody>
          <a:bodyPr>
            <a:normAutofit fontScale="92500" lnSpcReduction="20000"/>
          </a:bodyPr>
          <a:lstStyle/>
          <a:p>
            <a:r>
              <a:rPr lang="en-US" dirty="0"/>
              <a:t>Served as teacher and principal in Waxahachie for more than 40 years</a:t>
            </a:r>
          </a:p>
          <a:p>
            <a:r>
              <a:rPr lang="en-US" dirty="0"/>
              <a:t>Recognized in her community for contributing to welfare of youth</a:t>
            </a:r>
          </a:p>
          <a:p>
            <a:r>
              <a:rPr lang="en-US" dirty="0"/>
              <a:t>Spent summers observing innovative teacher training methodology</a:t>
            </a:r>
          </a:p>
          <a:p>
            <a:r>
              <a:rPr lang="en-US" dirty="0"/>
              <a:t>Spent 2 years as elementary supervisor of Texas rural schools</a:t>
            </a:r>
          </a:p>
          <a:p>
            <a:r>
              <a:rPr lang="en-US" dirty="0"/>
              <a:t>Enjoyed reading, playing bridge, collecting old books and commemorative plates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899" y="0"/>
            <a:ext cx="3226101" cy="5143500"/>
          </a:xfrm>
          <a:prstGeom prst="rect">
            <a:avLst/>
          </a:prstGeom>
        </p:spPr>
      </p:pic>
    </p:spTree>
    <p:extLst>
      <p:ext uri="{BB962C8B-B14F-4D97-AF65-F5344CB8AC3E}">
        <p14:creationId xmlns:p14="http://schemas.microsoft.com/office/powerpoint/2010/main" val="4051055785"/>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a:solidFill>
                  <a:schemeClr val="accent6"/>
                </a:solidFill>
              </a:rPr>
              <a:t>Dr. Anna Hiss</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accent3"/>
                </a:solidFill>
                <a:latin typeface="Tahoma" panose="020B0604030504040204" pitchFamily="34" charset="0"/>
                <a:ea typeface="Tahoma" panose="020B0604030504040204" pitchFamily="34" charset="0"/>
                <a:cs typeface="Tahoma" panose="020B0604030504040204" pitchFamily="34" charset="0"/>
              </a:rPr>
              <a:t>May 11, 1892-January 29, 1972</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984" y="0"/>
            <a:ext cx="3640016" cy="5143500"/>
          </a:xfrm>
          <a:prstGeom prst="rect">
            <a:avLst/>
          </a:prstGeom>
        </p:spPr>
      </p:pic>
    </p:spTree>
    <p:extLst>
      <p:ext uri="{BB962C8B-B14F-4D97-AF65-F5344CB8AC3E}">
        <p14:creationId xmlns:p14="http://schemas.microsoft.com/office/powerpoint/2010/main" val="2265961729"/>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572000" cy="857250"/>
          </a:xfrm>
        </p:spPr>
        <p:txBody>
          <a:bodyPr/>
          <a:lstStyle/>
          <a:p>
            <a:r>
              <a:rPr lang="en-US" dirty="0">
                <a:solidFill>
                  <a:schemeClr val="accent6"/>
                </a:solidFill>
              </a:rPr>
              <a:t>Dr. Anna Hiss</a:t>
            </a:r>
          </a:p>
        </p:txBody>
      </p:sp>
      <p:sp>
        <p:nvSpPr>
          <p:cNvPr id="3" name="Text Placeholder 2"/>
          <p:cNvSpPr>
            <a:spLocks noGrp="1"/>
          </p:cNvSpPr>
          <p:nvPr>
            <p:ph type="body" sz="quarter" idx="13"/>
          </p:nvPr>
        </p:nvSpPr>
        <p:spPr/>
        <p:txBody>
          <a:bodyPr/>
          <a:lstStyle/>
          <a:p>
            <a:r>
              <a:rPr lang="en-US" dirty="0"/>
              <a:t>Our Founders</a:t>
            </a:r>
          </a:p>
        </p:txBody>
      </p:sp>
      <p:sp>
        <p:nvSpPr>
          <p:cNvPr id="4" name="Content Placeholder 3"/>
          <p:cNvSpPr>
            <a:spLocks noGrp="1"/>
          </p:cNvSpPr>
          <p:nvPr>
            <p:ph sz="quarter" idx="14"/>
          </p:nvPr>
        </p:nvSpPr>
        <p:spPr>
          <a:xfrm>
            <a:off x="457200" y="1581150"/>
            <a:ext cx="5410200" cy="3276600"/>
          </a:xfrm>
        </p:spPr>
        <p:txBody>
          <a:bodyPr>
            <a:normAutofit fontScale="92500" lnSpcReduction="10000"/>
          </a:bodyPr>
          <a:lstStyle/>
          <a:p>
            <a:r>
              <a:rPr lang="en-US" dirty="0"/>
              <a:t>Head of the University of Texas Physical Education Department</a:t>
            </a:r>
          </a:p>
          <a:p>
            <a:r>
              <a:rPr lang="en-US" dirty="0"/>
              <a:t>Instrumental in establishing professional degree for Physical Education</a:t>
            </a:r>
          </a:p>
          <a:p>
            <a:r>
              <a:rPr lang="en-US" dirty="0"/>
              <a:t>Member of many organizations; honored by those and many others</a:t>
            </a:r>
          </a:p>
          <a:p>
            <a:r>
              <a:rPr lang="en-US" dirty="0"/>
              <a:t>A teller of original stories, a reader of poetry, horseback rider, and, of course, sportswoman, especially in basketball.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506" y="0"/>
            <a:ext cx="3743494" cy="5143500"/>
          </a:xfrm>
          <a:prstGeom prst="rect">
            <a:avLst/>
          </a:prstGeom>
        </p:spPr>
      </p:pic>
    </p:spTree>
    <p:extLst>
      <p:ext uri="{BB962C8B-B14F-4D97-AF65-F5344CB8AC3E}">
        <p14:creationId xmlns:p14="http://schemas.microsoft.com/office/powerpoint/2010/main" val="4160667189"/>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a:solidFill>
                  <a:schemeClr val="accent1"/>
                </a:solidFill>
              </a:rPr>
              <a:t>Ray King</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accent5"/>
                </a:solidFill>
                <a:latin typeface="Tahoma" panose="020B0604030504040204" pitchFamily="34" charset="0"/>
                <a:ea typeface="Tahoma" panose="020B0604030504040204" pitchFamily="34" charset="0"/>
                <a:cs typeface="Tahoma" panose="020B0604030504040204" pitchFamily="34" charset="0"/>
              </a:rPr>
              <a:t>July 13, 1888-January 4, 1979</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116" y="0"/>
            <a:ext cx="3420884" cy="5143500"/>
          </a:xfrm>
          <a:prstGeom prst="rect">
            <a:avLst/>
          </a:prstGeom>
        </p:spPr>
      </p:pic>
    </p:spTree>
    <p:extLst>
      <p:ext uri="{BB962C8B-B14F-4D97-AF65-F5344CB8AC3E}">
        <p14:creationId xmlns:p14="http://schemas.microsoft.com/office/powerpoint/2010/main" val="3958785909"/>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572000" cy="857250"/>
          </a:xfrm>
        </p:spPr>
        <p:txBody>
          <a:bodyPr/>
          <a:lstStyle/>
          <a:p>
            <a:r>
              <a:rPr lang="en-US" dirty="0">
                <a:solidFill>
                  <a:schemeClr val="accent1"/>
                </a:solidFill>
              </a:rPr>
              <a:t>Ray King</a:t>
            </a:r>
          </a:p>
        </p:txBody>
      </p:sp>
      <p:sp>
        <p:nvSpPr>
          <p:cNvPr id="3" name="Text Placeholder 2"/>
          <p:cNvSpPr>
            <a:spLocks noGrp="1"/>
          </p:cNvSpPr>
          <p:nvPr>
            <p:ph type="body" sz="quarter" idx="13"/>
          </p:nvPr>
        </p:nvSpPr>
        <p:spPr/>
        <p:txBody>
          <a:bodyPr/>
          <a:lstStyle/>
          <a:p>
            <a:r>
              <a:rPr lang="en-US" dirty="0"/>
              <a:t>Our Founders</a:t>
            </a:r>
          </a:p>
        </p:txBody>
      </p:sp>
      <p:sp>
        <p:nvSpPr>
          <p:cNvPr id="4" name="Content Placeholder 3"/>
          <p:cNvSpPr>
            <a:spLocks noGrp="1"/>
          </p:cNvSpPr>
          <p:nvPr>
            <p:ph sz="quarter" idx="14"/>
          </p:nvPr>
        </p:nvSpPr>
        <p:spPr>
          <a:xfrm>
            <a:off x="457200" y="1581150"/>
            <a:ext cx="5791200" cy="3276600"/>
          </a:xfrm>
        </p:spPr>
        <p:txBody>
          <a:bodyPr>
            <a:normAutofit fontScale="85000" lnSpcReduction="10000"/>
          </a:bodyPr>
          <a:lstStyle/>
          <a:p>
            <a:r>
              <a:rPr lang="en-US" dirty="0"/>
              <a:t>Served as first treasurer of the Society</a:t>
            </a:r>
          </a:p>
          <a:p>
            <a:r>
              <a:rPr lang="en-US" dirty="0"/>
              <a:t>Participated in ground-breaking and laying of the cornerstone of the Society Headquarters in Austin, Texas</a:t>
            </a:r>
          </a:p>
          <a:p>
            <a:r>
              <a:rPr lang="en-US" dirty="0"/>
              <a:t>Believed in this formula: </a:t>
            </a:r>
            <a:br>
              <a:rPr lang="en-US" dirty="0"/>
            </a:br>
            <a:r>
              <a:rPr lang="en-US" dirty="0"/>
              <a:t>Idea + Vision + Faith + Work = magic</a:t>
            </a:r>
          </a:p>
          <a:p>
            <a:r>
              <a:rPr lang="en-US" dirty="0"/>
              <a:t>Taught history and chaired high school department</a:t>
            </a:r>
          </a:p>
          <a:p>
            <a:r>
              <a:rPr lang="en-US" dirty="0"/>
              <a:t>Studied and traveled her entire life</a:t>
            </a:r>
          </a:p>
          <a:p>
            <a:r>
              <a:rPr lang="en-US" dirty="0"/>
              <a:t>Favored reading as a favorite pastime but loved cooking and playing bridge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639" y="0"/>
            <a:ext cx="3244361" cy="5143500"/>
          </a:xfrm>
          <a:prstGeom prst="rect">
            <a:avLst/>
          </a:prstGeom>
        </p:spPr>
      </p:pic>
    </p:spTree>
    <p:extLst>
      <p:ext uri="{BB962C8B-B14F-4D97-AF65-F5344CB8AC3E}">
        <p14:creationId xmlns:p14="http://schemas.microsoft.com/office/powerpoint/2010/main" val="614345944"/>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a:solidFill>
                  <a:schemeClr val="tx2"/>
                </a:solidFill>
              </a:rPr>
              <a:t>Sue King</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accent6"/>
                </a:solidFill>
                <a:latin typeface="Tahoma" panose="020B0604030504040204" pitchFamily="34" charset="0"/>
                <a:ea typeface="Tahoma" panose="020B0604030504040204" pitchFamily="34" charset="0"/>
                <a:cs typeface="Tahoma" panose="020B0604030504040204" pitchFamily="34" charset="0"/>
              </a:rPr>
              <a:t>January 8, 1886-May 4, 1930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681" y="0"/>
            <a:ext cx="3451319" cy="5143500"/>
          </a:xfrm>
          <a:prstGeom prst="rect">
            <a:avLst/>
          </a:prstGeom>
        </p:spPr>
      </p:pic>
    </p:spTree>
    <p:extLst>
      <p:ext uri="{BB962C8B-B14F-4D97-AF65-F5344CB8AC3E}">
        <p14:creationId xmlns:p14="http://schemas.microsoft.com/office/powerpoint/2010/main" val="300513639"/>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572000" cy="857250"/>
          </a:xfrm>
        </p:spPr>
        <p:txBody>
          <a:bodyPr/>
          <a:lstStyle/>
          <a:p>
            <a:r>
              <a:rPr lang="en-US" dirty="0">
                <a:solidFill>
                  <a:schemeClr val="tx2"/>
                </a:solidFill>
              </a:rPr>
              <a:t>Sue King</a:t>
            </a:r>
          </a:p>
        </p:txBody>
      </p:sp>
      <p:sp>
        <p:nvSpPr>
          <p:cNvPr id="3" name="Text Placeholder 2"/>
          <p:cNvSpPr>
            <a:spLocks noGrp="1"/>
          </p:cNvSpPr>
          <p:nvPr>
            <p:ph type="body" sz="quarter" idx="13"/>
          </p:nvPr>
        </p:nvSpPr>
        <p:spPr/>
        <p:txBody>
          <a:bodyPr/>
          <a:lstStyle/>
          <a:p>
            <a:r>
              <a:rPr lang="en-US" dirty="0"/>
              <a:t>Our Founders</a:t>
            </a:r>
          </a:p>
        </p:txBody>
      </p:sp>
      <p:sp>
        <p:nvSpPr>
          <p:cNvPr id="4" name="Content Placeholder 3"/>
          <p:cNvSpPr>
            <a:spLocks noGrp="1"/>
          </p:cNvSpPr>
          <p:nvPr>
            <p:ph sz="quarter" idx="14"/>
          </p:nvPr>
        </p:nvSpPr>
        <p:spPr>
          <a:xfrm>
            <a:off x="457200" y="1581150"/>
            <a:ext cx="5638800" cy="3276600"/>
          </a:xfrm>
        </p:spPr>
        <p:txBody>
          <a:bodyPr>
            <a:normAutofit fontScale="92500" lnSpcReduction="10000"/>
          </a:bodyPr>
          <a:lstStyle/>
          <a:p>
            <a:r>
              <a:rPr lang="en-US" dirty="0"/>
              <a:t>Known as excellent scholar and leader; loved history and languages</a:t>
            </a:r>
          </a:p>
          <a:p>
            <a:r>
              <a:rPr lang="en-US" dirty="0"/>
              <a:t>Taught Latin, then history as chair of Junior High History department</a:t>
            </a:r>
          </a:p>
          <a:p>
            <a:r>
              <a:rPr lang="en-US" dirty="0"/>
              <a:t>Instrumental in Dr. Blanton’s election as president of Texas State Teachers Association</a:t>
            </a:r>
          </a:p>
          <a:p>
            <a:r>
              <a:rPr lang="en-US" dirty="0"/>
              <a:t>Loved reading, cooking, playing bridge and tennis</a:t>
            </a:r>
          </a:p>
          <a:p>
            <a:r>
              <a:rPr lang="en-US" dirty="0"/>
              <a:t>Died one year after founding of the Society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0"/>
            <a:ext cx="3390449" cy="5143500"/>
          </a:xfrm>
          <a:prstGeom prst="rect">
            <a:avLst/>
          </a:prstGeom>
        </p:spPr>
      </p:pic>
    </p:spTree>
    <p:extLst>
      <p:ext uri="{BB962C8B-B14F-4D97-AF65-F5344CB8AC3E}">
        <p14:creationId xmlns:p14="http://schemas.microsoft.com/office/powerpoint/2010/main" val="1128365643"/>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a:t>Dr. Helen Koch</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accent4"/>
                </a:solidFill>
                <a:latin typeface="Tahoma" panose="020B0604030504040204" pitchFamily="34" charset="0"/>
                <a:ea typeface="Tahoma" panose="020B0604030504040204" pitchFamily="34" charset="0"/>
                <a:cs typeface="Tahoma" panose="020B0604030504040204" pitchFamily="34" charset="0"/>
              </a:rPr>
              <a:t>August 26, 1895-July 14, 1977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680" y="0"/>
            <a:ext cx="3731320" cy="5143500"/>
          </a:xfrm>
          <a:prstGeom prst="rect">
            <a:avLst/>
          </a:prstGeom>
        </p:spPr>
      </p:pic>
    </p:spTree>
    <p:extLst>
      <p:ext uri="{BB962C8B-B14F-4D97-AF65-F5344CB8AC3E}">
        <p14:creationId xmlns:p14="http://schemas.microsoft.com/office/powerpoint/2010/main" val="1007261577"/>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572000" cy="857250"/>
          </a:xfrm>
        </p:spPr>
        <p:txBody>
          <a:bodyPr/>
          <a:lstStyle/>
          <a:p>
            <a:r>
              <a:rPr lang="en-US" dirty="0"/>
              <a:t>Dr. Helen Koch</a:t>
            </a:r>
          </a:p>
        </p:txBody>
      </p:sp>
      <p:sp>
        <p:nvSpPr>
          <p:cNvPr id="3" name="Text Placeholder 2"/>
          <p:cNvSpPr>
            <a:spLocks noGrp="1"/>
          </p:cNvSpPr>
          <p:nvPr>
            <p:ph type="body" sz="quarter" idx="13"/>
          </p:nvPr>
        </p:nvSpPr>
        <p:spPr/>
        <p:txBody>
          <a:bodyPr/>
          <a:lstStyle/>
          <a:p>
            <a:r>
              <a:rPr lang="en-US" dirty="0"/>
              <a:t>Our Founders</a:t>
            </a:r>
          </a:p>
        </p:txBody>
      </p:sp>
      <p:sp>
        <p:nvSpPr>
          <p:cNvPr id="4" name="Content Placeholder 3"/>
          <p:cNvSpPr>
            <a:spLocks noGrp="1"/>
          </p:cNvSpPr>
          <p:nvPr>
            <p:ph sz="quarter" idx="14"/>
          </p:nvPr>
        </p:nvSpPr>
        <p:spPr>
          <a:xfrm>
            <a:off x="457200" y="1581150"/>
            <a:ext cx="5638800" cy="3276600"/>
          </a:xfrm>
        </p:spPr>
        <p:txBody>
          <a:bodyPr>
            <a:normAutofit fontScale="92500" lnSpcReduction="10000"/>
          </a:bodyPr>
          <a:lstStyle/>
          <a:p>
            <a:r>
              <a:rPr lang="en-US" dirty="0"/>
              <a:t>Renowned professor of child psychology at University of Chicago</a:t>
            </a:r>
          </a:p>
          <a:p>
            <a:r>
              <a:rPr lang="en-US" dirty="0"/>
              <a:t>A perfectionist who valued her students</a:t>
            </a:r>
          </a:p>
          <a:p>
            <a:r>
              <a:rPr lang="en-US" dirty="0"/>
              <a:t>A dreamer who hoped that DKG would become an international organization as a way to protect children around the world</a:t>
            </a:r>
          </a:p>
          <a:p>
            <a:r>
              <a:rPr lang="en-US" dirty="0"/>
              <a:t>A gifted pianist, she taught children to play piano</a:t>
            </a:r>
          </a:p>
          <a:p>
            <a:r>
              <a:rPr lang="en-US" dirty="0"/>
              <a:t>A world traveler who delved into cultures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551" y="0"/>
            <a:ext cx="3390449" cy="5143500"/>
          </a:xfrm>
          <a:prstGeom prst="rect">
            <a:avLst/>
          </a:prstGeom>
        </p:spPr>
      </p:pic>
    </p:spTree>
    <p:extLst>
      <p:ext uri="{BB962C8B-B14F-4D97-AF65-F5344CB8AC3E}">
        <p14:creationId xmlns:p14="http://schemas.microsoft.com/office/powerpoint/2010/main" val="2451974401"/>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Our Founders</a:t>
            </a:r>
          </a:p>
        </p:txBody>
      </p:sp>
      <p:sp>
        <p:nvSpPr>
          <p:cNvPr id="4" name="Oval 3"/>
          <p:cNvSpPr/>
          <p:nvPr/>
        </p:nvSpPr>
        <p:spPr>
          <a:xfrm>
            <a:off x="4930332" y="653536"/>
            <a:ext cx="4061268" cy="3899414"/>
          </a:xfrm>
          <a:prstGeom prst="ellipse">
            <a:avLst/>
          </a:prstGeom>
          <a:blipFill>
            <a:blip r:embed="rId3">
              <a:extLst>
                <a:ext uri="{28A0092B-C50C-407E-A947-70E740481C1C}">
                  <a14:useLocalDpi xmlns:a14="http://schemas.microsoft.com/office/drawing/2010/main" val="0"/>
                </a:ext>
              </a:extLst>
            </a:blip>
            <a:srcRect/>
            <a:stretch>
              <a:fillRect l="-45919" t="-7552" r="-21637" b="-5766"/>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91" r="-191" b="26336"/>
          <a:stretch/>
        </p:blipFill>
        <p:spPr>
          <a:xfrm>
            <a:off x="1879314" y="666750"/>
            <a:ext cx="594360" cy="594360"/>
          </a:xfrm>
          <a:prstGeom prst="ellipse">
            <a:avLst/>
          </a:prstGeom>
          <a:ln>
            <a:noFill/>
          </a:ln>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t="199" b="29017"/>
          <a:stretch/>
        </p:blipFill>
        <p:spPr>
          <a:xfrm>
            <a:off x="3438660" y="666750"/>
            <a:ext cx="594360" cy="594360"/>
          </a:xfrm>
          <a:prstGeom prst="ellipse">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3291" b="19208"/>
          <a:stretch/>
        </p:blipFill>
        <p:spPr>
          <a:xfrm>
            <a:off x="2658987" y="666750"/>
            <a:ext cx="594360" cy="594360"/>
          </a:xfrm>
          <a:prstGeom prst="ellipse">
            <a:avLst/>
          </a:prstGeom>
          <a:ln>
            <a:noFill/>
          </a:ln>
        </p:spPr>
      </p:pic>
      <p:sp>
        <p:nvSpPr>
          <p:cNvPr id="5" name="Oval 4"/>
          <p:cNvSpPr/>
          <p:nvPr/>
        </p:nvSpPr>
        <p:spPr>
          <a:xfrm>
            <a:off x="319968" y="666750"/>
            <a:ext cx="594360" cy="594360"/>
          </a:xfrm>
          <a:prstGeom prst="ellipse">
            <a:avLst/>
          </a:prstGeom>
          <a:blipFill rotWithShape="1">
            <a:blip r:embed="rId7" cstate="print">
              <a:extLst>
                <a:ext uri="{28A0092B-C50C-407E-A947-70E740481C1C}">
                  <a14:useLocalDpi xmlns:a14="http://schemas.microsoft.com/office/drawing/2010/main" val="0"/>
                </a:ext>
              </a:extLst>
            </a:blip>
            <a:srcRect/>
            <a:stretch>
              <a:fillRect t="-5451" b="-42549"/>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8"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b="19512"/>
          <a:stretch/>
        </p:blipFill>
        <p:spPr>
          <a:xfrm>
            <a:off x="1879314" y="4389611"/>
            <a:ext cx="594360" cy="594360"/>
          </a:xfrm>
          <a:prstGeom prst="ellipse">
            <a:avLst/>
          </a:prstGeom>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t="3747" b="14459"/>
          <a:stretch/>
        </p:blipFill>
        <p:spPr>
          <a:xfrm>
            <a:off x="3438660" y="4389611"/>
            <a:ext cx="594360" cy="594360"/>
          </a:xfrm>
          <a:prstGeom prst="ellipse">
            <a:avLst/>
          </a:prstGeom>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b="21695"/>
          <a:stretch/>
        </p:blipFill>
        <p:spPr>
          <a:xfrm>
            <a:off x="4218332" y="4389611"/>
            <a:ext cx="594360" cy="594360"/>
          </a:xfrm>
          <a:prstGeom prst="ellipse">
            <a:avLst/>
          </a:prstGeom>
        </p:spPr>
      </p:pic>
      <p:pic>
        <p:nvPicPr>
          <p:cNvPr id="24" name="Picture 23"/>
          <p:cNvPicPr>
            <a:picLocks noChangeAspect="1"/>
          </p:cNvPicPr>
          <p:nvPr/>
        </p:nvPicPr>
        <p:blipFill rotWithShape="1">
          <a:blip r:embed="rId11" cstate="print">
            <a:extLst>
              <a:ext uri="{28A0092B-C50C-407E-A947-70E740481C1C}">
                <a14:useLocalDpi xmlns:a14="http://schemas.microsoft.com/office/drawing/2010/main" val="0"/>
              </a:ext>
            </a:extLst>
          </a:blip>
          <a:srcRect t="1590" b="31578"/>
          <a:stretch/>
        </p:blipFill>
        <p:spPr>
          <a:xfrm>
            <a:off x="4218332" y="666750"/>
            <a:ext cx="594360" cy="594360"/>
          </a:xfrm>
          <a:prstGeom prst="ellipse">
            <a:avLst/>
          </a:prstGeom>
        </p:spPr>
      </p:pic>
      <p:pic>
        <p:nvPicPr>
          <p:cNvPr id="29" name="Picture 28"/>
          <p:cNvPicPr>
            <a:picLocks noChangeAspect="1"/>
          </p:cNvPicPr>
          <p:nvPr/>
        </p:nvPicPr>
        <p:blipFill rotWithShape="1">
          <a:blip r:embed="rId12" cstate="print">
            <a:extLst>
              <a:ext uri="{28A0092B-C50C-407E-A947-70E740481C1C}">
                <a14:useLocalDpi xmlns:a14="http://schemas.microsoft.com/office/drawing/2010/main" val="0"/>
              </a:ext>
            </a:extLst>
          </a:blip>
          <a:srcRect b="34292"/>
          <a:stretch/>
        </p:blipFill>
        <p:spPr>
          <a:xfrm>
            <a:off x="1099641" y="4389611"/>
            <a:ext cx="594360" cy="594360"/>
          </a:xfrm>
          <a:prstGeom prst="ellipse">
            <a:avLst/>
          </a:prstGeom>
        </p:spPr>
      </p:pic>
      <p:pic>
        <p:nvPicPr>
          <p:cNvPr id="31" name="Picture 30"/>
          <p:cNvPicPr>
            <a:picLocks noChangeAspect="1"/>
          </p:cNvPicPr>
          <p:nvPr/>
        </p:nvPicPr>
        <p:blipFill rotWithShape="1">
          <a:blip r:embed="rId13" cstate="print">
            <a:extLst>
              <a:ext uri="{28A0092B-C50C-407E-A947-70E740481C1C}">
                <a14:useLocalDpi xmlns:a14="http://schemas.microsoft.com/office/drawing/2010/main" val="0"/>
              </a:ext>
            </a:extLst>
          </a:blip>
          <a:srcRect b="16993"/>
          <a:stretch/>
        </p:blipFill>
        <p:spPr>
          <a:xfrm>
            <a:off x="319968" y="4389611"/>
            <a:ext cx="594360" cy="594360"/>
          </a:xfrm>
          <a:prstGeom prst="ellipse">
            <a:avLst/>
          </a:prstGeom>
        </p:spPr>
      </p:pic>
      <p:pic>
        <p:nvPicPr>
          <p:cNvPr id="27" name="Picture 26"/>
          <p:cNvPicPr>
            <a:picLocks noChangeAspect="1"/>
          </p:cNvPicPr>
          <p:nvPr/>
        </p:nvPicPr>
        <p:blipFill rotWithShape="1">
          <a:blip r:embed="rId14" cstate="print">
            <a:extLst>
              <a:ext uri="{28A0092B-C50C-407E-A947-70E740481C1C}">
                <a14:useLocalDpi xmlns:a14="http://schemas.microsoft.com/office/drawing/2010/main" val="0"/>
              </a:ext>
            </a:extLst>
          </a:blip>
          <a:srcRect t="814" b="35320"/>
          <a:stretch/>
        </p:blipFill>
        <p:spPr>
          <a:xfrm>
            <a:off x="2658987" y="4389611"/>
            <a:ext cx="594360" cy="594360"/>
          </a:xfrm>
          <a:prstGeom prst="ellipse">
            <a:avLst/>
          </a:prstGeom>
        </p:spPr>
      </p:pic>
      <p:pic>
        <p:nvPicPr>
          <p:cNvPr id="20" name="Picture 19"/>
          <p:cNvPicPr>
            <a:picLocks noChangeAspect="1"/>
          </p:cNvPicPr>
          <p:nvPr/>
        </p:nvPicPr>
        <p:blipFill rotWithShape="1">
          <a:blip r:embed="rId15" cstate="print">
            <a:extLst>
              <a:ext uri="{28A0092B-C50C-407E-A947-70E740481C1C}">
                <a14:useLocalDpi xmlns:a14="http://schemas.microsoft.com/office/drawing/2010/main" val="0"/>
              </a:ext>
            </a:extLst>
          </a:blip>
          <a:srcRect l="2983" r="2983" b="31288"/>
          <a:stretch/>
        </p:blipFill>
        <p:spPr>
          <a:xfrm>
            <a:off x="1099641" y="666750"/>
            <a:ext cx="594360" cy="594360"/>
          </a:xfrm>
          <a:prstGeom prst="ellipse">
            <a:avLst/>
          </a:prstGeom>
          <a:ln>
            <a:noFill/>
          </a:ln>
        </p:spPr>
      </p:pic>
      <p:sp>
        <p:nvSpPr>
          <p:cNvPr id="2" name="TextBox 1"/>
          <p:cNvSpPr txBox="1"/>
          <p:nvPr/>
        </p:nvSpPr>
        <p:spPr>
          <a:xfrm>
            <a:off x="685800" y="2199680"/>
            <a:ext cx="4329736"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solidFill>
                <a:latin typeface="Tahoma" panose="020B0604030504040204" pitchFamily="34" charset="0"/>
                <a:ea typeface="Tahoma" panose="020B0604030504040204" pitchFamily="34" charset="0"/>
                <a:cs typeface="Tahoma" panose="020B0604030504040204" pitchFamily="34" charset="0"/>
              </a:rPr>
              <a:t>Clarity of vision</a:t>
            </a:r>
          </a:p>
          <a:p>
            <a:pPr marL="285750" indent="-285750">
              <a:buFont typeface="Arial" panose="020B0604020202020204" pitchFamily="34" charset="0"/>
              <a:buChar char="•"/>
            </a:pPr>
            <a:r>
              <a:rPr lang="en-US" dirty="0">
                <a:solidFill>
                  <a:schemeClr val="accent1"/>
                </a:solidFill>
                <a:latin typeface="Tahoma" panose="020B0604030504040204" pitchFamily="34" charset="0"/>
                <a:ea typeface="Tahoma" panose="020B0604030504040204" pitchFamily="34" charset="0"/>
                <a:cs typeface="Tahoma" panose="020B0604030504040204" pitchFamily="34" charset="0"/>
              </a:rPr>
              <a:t>Enduring faith in that vision</a:t>
            </a:r>
          </a:p>
          <a:p>
            <a:pPr marL="285750" indent="-285750">
              <a:buFont typeface="Arial" panose="020B0604020202020204" pitchFamily="34" charset="0"/>
              <a:buChar char="•"/>
            </a:pPr>
            <a:r>
              <a:rPr lang="en-US" dirty="0">
                <a:solidFill>
                  <a:schemeClr val="accent1"/>
                </a:solidFill>
                <a:latin typeface="Tahoma" panose="020B0604030504040204" pitchFamily="34" charset="0"/>
                <a:ea typeface="Tahoma" panose="020B0604030504040204" pitchFamily="34" charset="0"/>
                <a:cs typeface="Tahoma" panose="020B0604030504040204" pitchFamily="34" charset="0"/>
              </a:rPr>
              <a:t>Fortitude with which they held the course</a:t>
            </a:r>
          </a:p>
          <a:p>
            <a:pPr marL="285750" indent="-285750">
              <a:buFont typeface="Arial" panose="020B0604020202020204" pitchFamily="34" charset="0"/>
              <a:buChar char="•"/>
            </a:pPr>
            <a:r>
              <a:rPr lang="en-US" dirty="0">
                <a:solidFill>
                  <a:schemeClr val="accent1"/>
                </a:solidFill>
                <a:latin typeface="Tahoma" panose="020B0604030504040204" pitchFamily="34" charset="0"/>
                <a:ea typeface="Tahoma" panose="020B0604030504040204" pitchFamily="34" charset="0"/>
                <a:cs typeface="Tahoma" panose="020B0604030504040204" pitchFamily="34" charset="0"/>
              </a:rPr>
              <a:t>Courage as breakers of precedents</a:t>
            </a:r>
          </a:p>
        </p:txBody>
      </p:sp>
      <p:sp>
        <p:nvSpPr>
          <p:cNvPr id="6" name="TextBox 5"/>
          <p:cNvSpPr txBox="1"/>
          <p:nvPr/>
        </p:nvSpPr>
        <p:spPr>
          <a:xfrm>
            <a:off x="8069034" y="4871055"/>
            <a:ext cx="1074966" cy="200055"/>
          </a:xfrm>
          <a:prstGeom prst="rect">
            <a:avLst/>
          </a:prstGeom>
          <a:noFill/>
        </p:spPr>
        <p:txBody>
          <a:bodyPr wrap="square" rtlCol="0">
            <a:spAutoFit/>
          </a:bodyPr>
          <a:lstStyle/>
          <a:p>
            <a:pPr algn="r"/>
            <a:r>
              <a:rPr lang="en-US" sz="7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(Edna McGuire Boyd)</a:t>
            </a:r>
          </a:p>
        </p:txBody>
      </p:sp>
      <p:sp>
        <p:nvSpPr>
          <p:cNvPr id="7" name="TextBox 6"/>
          <p:cNvSpPr txBox="1"/>
          <p:nvPr/>
        </p:nvSpPr>
        <p:spPr>
          <a:xfrm>
            <a:off x="228599" y="1276350"/>
            <a:ext cx="4992175" cy="923330"/>
          </a:xfrm>
          <a:prstGeom prst="rect">
            <a:avLst/>
          </a:prstGeom>
          <a:noFill/>
        </p:spPr>
        <p:txBody>
          <a:bodyPr wrap="square" rtlCol="0">
            <a:spAutoFit/>
          </a:bodyPr>
          <a:lstStyle/>
          <a:p>
            <a:r>
              <a:rPr lang="en-US" b="1" dirty="0">
                <a:solidFill>
                  <a:schemeClr val="tx2"/>
                </a:solidFill>
                <a:latin typeface="Tahoma" panose="020B0604030504040204" pitchFamily="34" charset="0"/>
                <a:ea typeface="Tahoma" panose="020B0604030504040204" pitchFamily="34" charset="0"/>
                <a:cs typeface="Tahoma" panose="020B0604030504040204" pitchFamily="34" charset="0"/>
              </a:rPr>
              <a:t>We salute the 12 Founders of The Delta Kappa Gamma Society International. We honor them for their</a:t>
            </a:r>
          </a:p>
        </p:txBody>
      </p:sp>
      <p:sp>
        <p:nvSpPr>
          <p:cNvPr id="8" name="TextBox 7"/>
          <p:cNvSpPr txBox="1"/>
          <p:nvPr/>
        </p:nvSpPr>
        <p:spPr>
          <a:xfrm>
            <a:off x="304800" y="3677008"/>
            <a:ext cx="4527641" cy="646331"/>
          </a:xfrm>
          <a:prstGeom prst="rect">
            <a:avLst/>
          </a:prstGeom>
          <a:noFill/>
        </p:spPr>
        <p:txBody>
          <a:bodyPr wrap="square" rtlCol="0">
            <a:spAutoFit/>
          </a:bodyPr>
          <a:lstStyle/>
          <a:p>
            <a:r>
              <a:rPr lang="en-US" dirty="0">
                <a:solidFill>
                  <a:schemeClr val="accent5"/>
                </a:solidFill>
                <a:latin typeface="Tahoma" panose="020B0604030504040204" pitchFamily="34" charset="0"/>
                <a:ea typeface="Tahoma" panose="020B0604030504040204" pitchFamily="34" charset="0"/>
                <a:cs typeface="Tahoma" panose="020B0604030504040204" pitchFamily="34" charset="0"/>
              </a:rPr>
              <a:t>We acknowledge our debt to them for enriched personal lives.</a:t>
            </a:r>
          </a:p>
        </p:txBody>
      </p:sp>
    </p:spTree>
    <p:extLst>
      <p:ext uri="{BB962C8B-B14F-4D97-AF65-F5344CB8AC3E}">
        <p14:creationId xmlns:p14="http://schemas.microsoft.com/office/powerpoint/2010/main" val="1419412709"/>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a:solidFill>
                  <a:schemeClr val="accent5"/>
                </a:solidFill>
              </a:rPr>
              <a:t>Ruby Terrill Lomax</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accent6"/>
                </a:solidFill>
                <a:latin typeface="Tahoma" panose="020B0604030504040204" pitchFamily="34" charset="0"/>
                <a:ea typeface="Tahoma" panose="020B0604030504040204" pitchFamily="34" charset="0"/>
                <a:cs typeface="Tahoma" panose="020B0604030504040204" pitchFamily="34" charset="0"/>
              </a:rPr>
              <a:t>February 7, 1886-December 28, 1961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770" y="0"/>
            <a:ext cx="3025230" cy="5143500"/>
          </a:xfrm>
          <a:prstGeom prst="rect">
            <a:avLst/>
          </a:prstGeom>
        </p:spPr>
      </p:pic>
    </p:spTree>
    <p:extLst>
      <p:ext uri="{BB962C8B-B14F-4D97-AF65-F5344CB8AC3E}">
        <p14:creationId xmlns:p14="http://schemas.microsoft.com/office/powerpoint/2010/main" val="91730019"/>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572000" cy="857250"/>
          </a:xfrm>
        </p:spPr>
        <p:txBody>
          <a:bodyPr/>
          <a:lstStyle/>
          <a:p>
            <a:r>
              <a:rPr lang="en-US" dirty="0">
                <a:solidFill>
                  <a:schemeClr val="accent5"/>
                </a:solidFill>
              </a:rPr>
              <a:t>Ruby Terrill Lomax</a:t>
            </a:r>
          </a:p>
        </p:txBody>
      </p:sp>
      <p:sp>
        <p:nvSpPr>
          <p:cNvPr id="3" name="Text Placeholder 2"/>
          <p:cNvSpPr>
            <a:spLocks noGrp="1"/>
          </p:cNvSpPr>
          <p:nvPr>
            <p:ph type="body" sz="quarter" idx="13"/>
          </p:nvPr>
        </p:nvSpPr>
        <p:spPr/>
        <p:txBody>
          <a:bodyPr/>
          <a:lstStyle/>
          <a:p>
            <a:r>
              <a:rPr lang="en-US" dirty="0"/>
              <a:t>Our Founders</a:t>
            </a:r>
          </a:p>
        </p:txBody>
      </p:sp>
      <p:sp>
        <p:nvSpPr>
          <p:cNvPr id="4" name="Content Placeholder 3"/>
          <p:cNvSpPr>
            <a:spLocks noGrp="1"/>
          </p:cNvSpPr>
          <p:nvPr>
            <p:ph sz="quarter" idx="14"/>
          </p:nvPr>
        </p:nvSpPr>
        <p:spPr>
          <a:xfrm>
            <a:off x="457200" y="1581150"/>
            <a:ext cx="6019800" cy="3276600"/>
          </a:xfrm>
        </p:spPr>
        <p:txBody>
          <a:bodyPr>
            <a:normAutofit/>
          </a:bodyPr>
          <a:lstStyle/>
          <a:p>
            <a:r>
              <a:rPr lang="en-US" dirty="0"/>
              <a:t>Brilliant scholar</a:t>
            </a:r>
          </a:p>
          <a:p>
            <a:r>
              <a:rPr lang="en-US" dirty="0"/>
              <a:t>Dean of Women and Associate Professor of Classical Languages at University of Texas</a:t>
            </a:r>
          </a:p>
          <a:p>
            <a:r>
              <a:rPr lang="en-US" dirty="0"/>
              <a:t>Assistant to her husband, John Lomax, in collecting folk ballads</a:t>
            </a:r>
          </a:p>
          <a:p>
            <a:r>
              <a:rPr lang="en-US" dirty="0"/>
              <a:t>First parliamentarian of the Society</a:t>
            </a:r>
          </a:p>
          <a:p>
            <a:r>
              <a:rPr lang="en-US" dirty="0"/>
              <a:t>A welcome, enjoyable speaker to audiences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205" y="0"/>
            <a:ext cx="3134795" cy="5143500"/>
          </a:xfrm>
          <a:prstGeom prst="rect">
            <a:avLst/>
          </a:prstGeom>
        </p:spPr>
      </p:pic>
    </p:spTree>
    <p:extLst>
      <p:ext uri="{BB962C8B-B14F-4D97-AF65-F5344CB8AC3E}">
        <p14:creationId xmlns:p14="http://schemas.microsoft.com/office/powerpoint/2010/main" val="1587352857"/>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a:solidFill>
                  <a:schemeClr val="accent4"/>
                </a:solidFill>
              </a:rPr>
              <a:t>Dr. Cora Martin</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accent3"/>
                </a:solidFill>
                <a:latin typeface="Tahoma" panose="020B0604030504040204" pitchFamily="34" charset="0"/>
                <a:ea typeface="Tahoma" panose="020B0604030504040204" pitchFamily="34" charset="0"/>
                <a:cs typeface="Tahoma" panose="020B0604030504040204" pitchFamily="34" charset="0"/>
              </a:rPr>
              <a:t>November 27, 1884-April 23, 1965</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852" y="0"/>
            <a:ext cx="4139148" cy="5143500"/>
          </a:xfrm>
          <a:prstGeom prst="rect">
            <a:avLst/>
          </a:prstGeom>
        </p:spPr>
      </p:pic>
    </p:spTree>
    <p:extLst>
      <p:ext uri="{BB962C8B-B14F-4D97-AF65-F5344CB8AC3E}">
        <p14:creationId xmlns:p14="http://schemas.microsoft.com/office/powerpoint/2010/main" val="879204846"/>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572000" cy="857250"/>
          </a:xfrm>
        </p:spPr>
        <p:txBody>
          <a:bodyPr/>
          <a:lstStyle/>
          <a:p>
            <a:r>
              <a:rPr lang="en-US" dirty="0">
                <a:solidFill>
                  <a:schemeClr val="accent4"/>
                </a:solidFill>
              </a:rPr>
              <a:t>Dr. Cora Martin</a:t>
            </a:r>
          </a:p>
        </p:txBody>
      </p:sp>
      <p:sp>
        <p:nvSpPr>
          <p:cNvPr id="3" name="Text Placeholder 2"/>
          <p:cNvSpPr>
            <a:spLocks noGrp="1"/>
          </p:cNvSpPr>
          <p:nvPr>
            <p:ph type="body" sz="quarter" idx="13"/>
          </p:nvPr>
        </p:nvSpPr>
        <p:spPr/>
        <p:txBody>
          <a:bodyPr/>
          <a:lstStyle/>
          <a:p>
            <a:r>
              <a:rPr lang="en-US" dirty="0"/>
              <a:t>Our Founders</a:t>
            </a:r>
          </a:p>
        </p:txBody>
      </p:sp>
      <p:sp>
        <p:nvSpPr>
          <p:cNvPr id="4" name="Content Placeholder 3"/>
          <p:cNvSpPr>
            <a:spLocks noGrp="1"/>
          </p:cNvSpPr>
          <p:nvPr>
            <p:ph sz="quarter" idx="14"/>
          </p:nvPr>
        </p:nvSpPr>
        <p:spPr>
          <a:xfrm>
            <a:off x="457200" y="1581150"/>
            <a:ext cx="5410200" cy="3352800"/>
          </a:xfrm>
        </p:spPr>
        <p:txBody>
          <a:bodyPr>
            <a:normAutofit fontScale="92500" lnSpcReduction="20000"/>
          </a:bodyPr>
          <a:lstStyle/>
          <a:p>
            <a:r>
              <a:rPr lang="en-US" dirty="0"/>
              <a:t>Organized the Department of Elementary Education at the University of Texas</a:t>
            </a:r>
          </a:p>
          <a:p>
            <a:r>
              <a:rPr lang="en-US" dirty="0"/>
              <a:t>Believed that content of readers should be meaningful to children, so wrote a series of books that reflected this philosophy</a:t>
            </a:r>
          </a:p>
          <a:p>
            <a:r>
              <a:rPr lang="en-US" dirty="0"/>
              <a:t>Selected “keeper of the records” after the founding of DKG</a:t>
            </a:r>
          </a:p>
          <a:p>
            <a:r>
              <a:rPr lang="en-US" dirty="0"/>
              <a:t>Involved in many installations of state organizations and chapters</a:t>
            </a:r>
          </a:p>
          <a:p>
            <a:r>
              <a:rPr lang="en-US" dirty="0"/>
              <a:t>Loved to sing, write, travel and read historical fiction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550" y="0"/>
            <a:ext cx="3670450" cy="5143500"/>
          </a:xfrm>
          <a:prstGeom prst="rect">
            <a:avLst/>
          </a:prstGeom>
        </p:spPr>
      </p:pic>
    </p:spTree>
    <p:extLst>
      <p:ext uri="{BB962C8B-B14F-4D97-AF65-F5344CB8AC3E}">
        <p14:creationId xmlns:p14="http://schemas.microsoft.com/office/powerpoint/2010/main" val="2422979967"/>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err="1">
                <a:solidFill>
                  <a:schemeClr val="accent6"/>
                </a:solidFill>
              </a:rPr>
              <a:t>Lalla</a:t>
            </a:r>
            <a:r>
              <a:rPr lang="en-US" dirty="0">
                <a:solidFill>
                  <a:schemeClr val="accent6"/>
                </a:solidFill>
              </a:rPr>
              <a:t> M. Odom</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accent1"/>
                </a:solidFill>
                <a:latin typeface="Tahoma" panose="020B0604030504040204" pitchFamily="34" charset="0"/>
                <a:ea typeface="Tahoma" panose="020B0604030504040204" pitchFamily="34" charset="0"/>
                <a:cs typeface="Tahoma" panose="020B0604030504040204" pitchFamily="34" charset="0"/>
              </a:rPr>
              <a:t>April 8, 1874-April 13, 1964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725" y="0"/>
            <a:ext cx="3378275" cy="5143500"/>
          </a:xfrm>
          <a:prstGeom prst="rect">
            <a:avLst/>
          </a:prstGeom>
        </p:spPr>
      </p:pic>
    </p:spTree>
    <p:extLst>
      <p:ext uri="{BB962C8B-B14F-4D97-AF65-F5344CB8AC3E}">
        <p14:creationId xmlns:p14="http://schemas.microsoft.com/office/powerpoint/2010/main" val="1366280534"/>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572000" cy="857250"/>
          </a:xfrm>
        </p:spPr>
        <p:txBody>
          <a:bodyPr/>
          <a:lstStyle/>
          <a:p>
            <a:r>
              <a:rPr lang="en-US" dirty="0" err="1">
                <a:solidFill>
                  <a:schemeClr val="accent6"/>
                </a:solidFill>
              </a:rPr>
              <a:t>Lalla</a:t>
            </a:r>
            <a:r>
              <a:rPr lang="en-US" dirty="0">
                <a:solidFill>
                  <a:schemeClr val="accent6"/>
                </a:solidFill>
              </a:rPr>
              <a:t> M. Odom</a:t>
            </a:r>
          </a:p>
        </p:txBody>
      </p:sp>
      <p:sp>
        <p:nvSpPr>
          <p:cNvPr id="3" name="Text Placeholder 2"/>
          <p:cNvSpPr>
            <a:spLocks noGrp="1"/>
          </p:cNvSpPr>
          <p:nvPr>
            <p:ph type="body" sz="quarter" idx="13"/>
          </p:nvPr>
        </p:nvSpPr>
        <p:spPr/>
        <p:txBody>
          <a:bodyPr/>
          <a:lstStyle/>
          <a:p>
            <a:r>
              <a:rPr lang="en-US" dirty="0"/>
              <a:t>Our Founders</a:t>
            </a:r>
          </a:p>
        </p:txBody>
      </p:sp>
      <p:sp>
        <p:nvSpPr>
          <p:cNvPr id="4" name="Content Placeholder 3"/>
          <p:cNvSpPr>
            <a:spLocks noGrp="1"/>
          </p:cNvSpPr>
          <p:nvPr>
            <p:ph sz="quarter" idx="14"/>
          </p:nvPr>
        </p:nvSpPr>
        <p:spPr>
          <a:xfrm>
            <a:off x="457200" y="1581150"/>
            <a:ext cx="5715000" cy="3352800"/>
          </a:xfrm>
        </p:spPr>
        <p:txBody>
          <a:bodyPr>
            <a:normAutofit fontScale="85000" lnSpcReduction="20000"/>
          </a:bodyPr>
          <a:lstStyle/>
          <a:p>
            <a:r>
              <a:rPr lang="en-US" dirty="0"/>
              <a:t>Earned a degree from the Conservatory of Music in Cincinnati, Ohio</a:t>
            </a:r>
          </a:p>
          <a:p>
            <a:r>
              <a:rPr lang="en-US" dirty="0"/>
              <a:t>Taught famed humorist Will Rogers and maintained a friendship with him</a:t>
            </a:r>
          </a:p>
          <a:p>
            <a:r>
              <a:rPr lang="en-US" dirty="0"/>
              <a:t>Refused to accept discrimination when told she could not be hired as a teacher because of her marital status − Board changed the policy</a:t>
            </a:r>
          </a:p>
          <a:p>
            <a:r>
              <a:rPr lang="en-US" dirty="0"/>
              <a:t>Served as teacher of mathematics and chair of Department at junior high level</a:t>
            </a:r>
          </a:p>
          <a:p>
            <a:r>
              <a:rPr lang="en-US" dirty="0"/>
              <a:t>Turned first spade-full of earth for headquarters building</a:t>
            </a:r>
          </a:p>
          <a:p>
            <a:r>
              <a:rPr lang="en-US" dirty="0"/>
              <a:t>Loved her sons, Texas, wildflowers and politics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117" y="0"/>
            <a:ext cx="3280883" cy="5143500"/>
          </a:xfrm>
          <a:prstGeom prst="rect">
            <a:avLst/>
          </a:prstGeom>
        </p:spPr>
      </p:pic>
    </p:spTree>
    <p:extLst>
      <p:ext uri="{BB962C8B-B14F-4D97-AF65-F5344CB8AC3E}">
        <p14:creationId xmlns:p14="http://schemas.microsoft.com/office/powerpoint/2010/main" val="843879640"/>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a:solidFill>
                  <a:schemeClr val="accent1"/>
                </a:solidFill>
              </a:rPr>
              <a:t>Lela Lee Williams</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July 20, 1883-February 18, 1971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025" y="0"/>
            <a:ext cx="4266975" cy="5143500"/>
          </a:xfrm>
          <a:prstGeom prst="rect">
            <a:avLst/>
          </a:prstGeom>
        </p:spPr>
      </p:pic>
    </p:spTree>
    <p:extLst>
      <p:ext uri="{BB962C8B-B14F-4D97-AF65-F5344CB8AC3E}">
        <p14:creationId xmlns:p14="http://schemas.microsoft.com/office/powerpoint/2010/main" val="462079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572000" cy="857250"/>
          </a:xfrm>
        </p:spPr>
        <p:txBody>
          <a:bodyPr/>
          <a:lstStyle/>
          <a:p>
            <a:r>
              <a:rPr lang="en-US" dirty="0">
                <a:solidFill>
                  <a:schemeClr val="accent1"/>
                </a:solidFill>
              </a:rPr>
              <a:t>Lela Lee Williams</a:t>
            </a:r>
          </a:p>
        </p:txBody>
      </p:sp>
      <p:sp>
        <p:nvSpPr>
          <p:cNvPr id="3" name="Text Placeholder 2"/>
          <p:cNvSpPr>
            <a:spLocks noGrp="1"/>
          </p:cNvSpPr>
          <p:nvPr>
            <p:ph type="body" sz="quarter" idx="13"/>
          </p:nvPr>
        </p:nvSpPr>
        <p:spPr/>
        <p:txBody>
          <a:bodyPr/>
          <a:lstStyle/>
          <a:p>
            <a:r>
              <a:rPr lang="en-US" dirty="0"/>
              <a:t>Our Founders</a:t>
            </a:r>
          </a:p>
        </p:txBody>
      </p:sp>
      <p:sp>
        <p:nvSpPr>
          <p:cNvPr id="4" name="Content Placeholder 3"/>
          <p:cNvSpPr>
            <a:spLocks noGrp="1"/>
          </p:cNvSpPr>
          <p:nvPr>
            <p:ph sz="quarter" idx="14"/>
          </p:nvPr>
        </p:nvSpPr>
        <p:spPr>
          <a:xfrm>
            <a:off x="457200" y="1581150"/>
            <a:ext cx="5715000" cy="3352800"/>
          </a:xfrm>
        </p:spPr>
        <p:txBody>
          <a:bodyPr>
            <a:normAutofit fontScale="92500" lnSpcReduction="20000"/>
          </a:bodyPr>
          <a:lstStyle/>
          <a:p>
            <a:r>
              <a:rPr lang="en-US" dirty="0"/>
              <a:t>Associated with Dallas, Texas, schools for 45 years</a:t>
            </a:r>
          </a:p>
          <a:p>
            <a:r>
              <a:rPr lang="en-US" dirty="0"/>
              <a:t>Dedicated to improving the education profession</a:t>
            </a:r>
          </a:p>
          <a:p>
            <a:r>
              <a:rPr lang="en-US" dirty="0"/>
              <a:t>Appointed Director of Auditorium Activities and wrote a book on the subject</a:t>
            </a:r>
          </a:p>
          <a:p>
            <a:r>
              <a:rPr lang="en-US" dirty="0"/>
              <a:t>Served as first recording secretary of the Society</a:t>
            </a:r>
          </a:p>
          <a:p>
            <a:r>
              <a:rPr lang="en-US" dirty="0"/>
              <a:t>Enjoyed inviting friends and colleagues to her home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8333" y="0"/>
            <a:ext cx="3475667" cy="5143500"/>
          </a:xfrm>
          <a:prstGeom prst="rect">
            <a:avLst/>
          </a:prstGeom>
        </p:spPr>
      </p:pic>
    </p:spTree>
    <p:extLst>
      <p:ext uri="{BB962C8B-B14F-4D97-AF65-F5344CB8AC3E}">
        <p14:creationId xmlns:p14="http://schemas.microsoft.com/office/powerpoint/2010/main" val="2306694889"/>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733550"/>
            <a:ext cx="39624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47700"/>
            <a:ext cx="8229600" cy="857250"/>
          </a:xfrm>
        </p:spPr>
        <p:txBody>
          <a:bodyPr>
            <a:normAutofit fontScale="90000"/>
          </a:bodyPr>
          <a:lstStyle/>
          <a:p>
            <a:pPr algn="l"/>
            <a:r>
              <a:rPr lang="en-US" dirty="0"/>
              <a:t>Let us live the legacy that these visionary women began.</a:t>
            </a:r>
          </a:p>
        </p:txBody>
      </p:sp>
      <p:pic>
        <p:nvPicPr>
          <p:cNvPr id="6" name="Picture Placeholder 5"/>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968" t="5528" r="3565" b="22414"/>
          <a:stretch/>
        </p:blipFill>
        <p:spPr>
          <a:xfrm>
            <a:off x="3962400" y="1733550"/>
            <a:ext cx="5214026" cy="2667000"/>
          </a:xfrm>
        </p:spPr>
      </p:pic>
      <p:sp>
        <p:nvSpPr>
          <p:cNvPr id="4" name="Text Placeholder 3"/>
          <p:cNvSpPr>
            <a:spLocks noGrp="1"/>
          </p:cNvSpPr>
          <p:nvPr>
            <p:ph type="body" sz="quarter" idx="15"/>
          </p:nvPr>
        </p:nvSpPr>
        <p:spPr/>
        <p:txBody>
          <a:bodyPr/>
          <a:lstStyle/>
          <a:p>
            <a:r>
              <a:rPr lang="en-US"/>
              <a:t>Our Founders</a:t>
            </a:r>
          </a:p>
        </p:txBody>
      </p:sp>
      <p:sp>
        <p:nvSpPr>
          <p:cNvPr id="5" name="Text Placeholder 4"/>
          <p:cNvSpPr>
            <a:spLocks noGrp="1"/>
          </p:cNvSpPr>
          <p:nvPr>
            <p:ph type="body" sz="quarter" idx="16"/>
          </p:nvPr>
        </p:nvSpPr>
        <p:spPr>
          <a:xfrm>
            <a:off x="76200" y="1733550"/>
            <a:ext cx="3810000" cy="2667000"/>
          </a:xfrm>
        </p:spPr>
        <p:txBody>
          <a:bodyPr anchor="ctr"/>
          <a:lstStyle/>
          <a:p>
            <a:pPr marL="0" indent="0">
              <a:buNone/>
            </a:pPr>
            <a:r>
              <a:rPr lang="en-US" sz="2000" dirty="0"/>
              <a:t>Let us continue to</a:t>
            </a:r>
          </a:p>
          <a:p>
            <a:r>
              <a:rPr lang="en-US" sz="2000" dirty="0"/>
              <a:t>Clarify the vision of the Society</a:t>
            </a:r>
          </a:p>
          <a:p>
            <a:r>
              <a:rPr lang="en-US" sz="2000" dirty="0"/>
              <a:t>Have enduring faith in the work of the Society</a:t>
            </a:r>
          </a:p>
          <a:p>
            <a:r>
              <a:rPr lang="en-US" sz="2000" dirty="0"/>
              <a:t>Find the courage to review, question and refine precedents</a:t>
            </a:r>
          </a:p>
        </p:txBody>
      </p:sp>
    </p:spTree>
    <p:extLst>
      <p:ext uri="{BB962C8B-B14F-4D97-AF65-F5344CB8AC3E}">
        <p14:creationId xmlns:p14="http://schemas.microsoft.com/office/powerpoint/2010/main" val="2463507782"/>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2564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a:t>Annie Webb Blanton</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accent5"/>
                </a:solidFill>
                <a:latin typeface="Tahoma" panose="020B0604030504040204" pitchFamily="34" charset="0"/>
                <a:ea typeface="Tahoma" panose="020B0604030504040204" pitchFamily="34" charset="0"/>
                <a:cs typeface="Tahoma" panose="020B0604030504040204" pitchFamily="34" charset="0"/>
              </a:rPr>
              <a:t>August 19, 1870-October 2, 1945</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507" y="0"/>
            <a:ext cx="3463493" cy="5143500"/>
          </a:xfrm>
          <a:prstGeom prst="rect">
            <a:avLst/>
          </a:prstGeom>
        </p:spPr>
      </p:pic>
    </p:spTree>
    <p:extLst>
      <p:ext uri="{BB962C8B-B14F-4D97-AF65-F5344CB8AC3E}">
        <p14:creationId xmlns:p14="http://schemas.microsoft.com/office/powerpoint/2010/main" val="3574590659"/>
      </p:ext>
    </p:extLst>
  </p:cSld>
  <p:clrMapOvr>
    <a:masterClrMapping/>
  </p:clrMapOvr>
  <mc:AlternateContent xmlns:mc="http://schemas.openxmlformats.org/markup-compatibility/2006" xmlns:p14="http://schemas.microsoft.com/office/powerpoint/2010/main">
    <mc:Choice Requires="p14">
      <p:transition p14:dur="0" advTm="5454"/>
    </mc:Choice>
    <mc:Fallback xmlns="">
      <p:transition advTm="545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246" y="0"/>
            <a:ext cx="3481754" cy="5143500"/>
          </a:xfrm>
          <a:prstGeom prst="rect">
            <a:avLst/>
          </a:prstGeom>
        </p:spPr>
      </p:pic>
      <p:sp>
        <p:nvSpPr>
          <p:cNvPr id="3" name="Title 2"/>
          <p:cNvSpPr>
            <a:spLocks noGrp="1"/>
          </p:cNvSpPr>
          <p:nvPr>
            <p:ph type="title"/>
          </p:nvPr>
        </p:nvSpPr>
        <p:spPr>
          <a:xfrm>
            <a:off x="457200" y="590550"/>
            <a:ext cx="5410200" cy="857250"/>
          </a:xfrm>
        </p:spPr>
        <p:txBody>
          <a:bodyPr/>
          <a:lstStyle/>
          <a:p>
            <a:r>
              <a:rPr lang="en-US" dirty="0"/>
              <a:t>Annie Webb Blanton</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581150"/>
            <a:ext cx="5791200" cy="3276600"/>
          </a:xfrm>
        </p:spPr>
        <p:txBody>
          <a:bodyPr>
            <a:normAutofit fontScale="85000" lnSpcReduction="20000"/>
          </a:bodyPr>
          <a:lstStyle/>
          <a:p>
            <a:r>
              <a:rPr lang="en-US" dirty="0"/>
              <a:t>Taught in one-room school, elementary school, high school, “normal” school, university</a:t>
            </a:r>
          </a:p>
          <a:p>
            <a:r>
              <a:rPr lang="en-US" dirty="0"/>
              <a:t>Elected first woman president of Texas State Teachers Association</a:t>
            </a:r>
          </a:p>
          <a:p>
            <a:r>
              <a:rPr lang="en-US" dirty="0"/>
              <a:t>Became the first woman elected to statewide office in Texas: State Superintendent of Instruction</a:t>
            </a:r>
          </a:p>
          <a:p>
            <a:pPr lvl="1"/>
            <a:r>
              <a:rPr lang="en-US" dirty="0"/>
              <a:t>Free textbooks</a:t>
            </a:r>
          </a:p>
          <a:p>
            <a:pPr lvl="1"/>
            <a:r>
              <a:rPr lang="en-US" dirty="0"/>
              <a:t>54% increase in teacher salaries</a:t>
            </a:r>
          </a:p>
          <a:p>
            <a:pPr lvl="1"/>
            <a:r>
              <a:rPr lang="en-US" dirty="0"/>
              <a:t>Improvement of rural schools</a:t>
            </a:r>
          </a:p>
          <a:p>
            <a:r>
              <a:rPr lang="en-US" dirty="0"/>
              <a:t>Loved gardening, cooking, reading mysteries, and collecting miniature donkeys</a:t>
            </a:r>
          </a:p>
        </p:txBody>
      </p:sp>
    </p:spTree>
    <p:extLst>
      <p:ext uri="{BB962C8B-B14F-4D97-AF65-F5344CB8AC3E}">
        <p14:creationId xmlns:p14="http://schemas.microsoft.com/office/powerpoint/2010/main" val="2922495632"/>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28368"/>
          <a:stretch/>
        </p:blipFill>
        <p:spPr/>
      </p:pic>
    </p:spTree>
    <p:extLst>
      <p:ext uri="{BB962C8B-B14F-4D97-AF65-F5344CB8AC3E}">
        <p14:creationId xmlns:p14="http://schemas.microsoft.com/office/powerpoint/2010/main" val="2628826873"/>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a:solidFill>
                  <a:schemeClr val="accent4"/>
                </a:solidFill>
              </a:rPr>
              <a:t>Mamie Sue Bastian</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accent6"/>
                </a:solidFill>
                <a:latin typeface="Tahoma" panose="020B0604030504040204" pitchFamily="34" charset="0"/>
                <a:ea typeface="Tahoma" panose="020B0604030504040204" pitchFamily="34" charset="0"/>
                <a:cs typeface="Tahoma" panose="020B0604030504040204" pitchFamily="34" charset="0"/>
              </a:rPr>
              <a:t>November 27, 1875-February 20, 1946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810" y="0"/>
            <a:ext cx="3652190" cy="5143500"/>
          </a:xfrm>
          <a:prstGeom prst="rect">
            <a:avLst/>
          </a:prstGeom>
        </p:spPr>
      </p:pic>
    </p:spTree>
    <p:extLst>
      <p:ext uri="{BB962C8B-B14F-4D97-AF65-F5344CB8AC3E}">
        <p14:creationId xmlns:p14="http://schemas.microsoft.com/office/powerpoint/2010/main" val="2892951405"/>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572000" cy="857250"/>
          </a:xfrm>
        </p:spPr>
        <p:txBody>
          <a:bodyPr/>
          <a:lstStyle/>
          <a:p>
            <a:r>
              <a:rPr lang="en-US" dirty="0">
                <a:solidFill>
                  <a:schemeClr val="accent4"/>
                </a:solidFill>
              </a:rPr>
              <a:t>Mamie Sue Bastian</a:t>
            </a:r>
          </a:p>
        </p:txBody>
      </p:sp>
      <p:sp>
        <p:nvSpPr>
          <p:cNvPr id="3" name="Text Placeholder 2"/>
          <p:cNvSpPr>
            <a:spLocks noGrp="1"/>
          </p:cNvSpPr>
          <p:nvPr>
            <p:ph type="body" sz="quarter" idx="13"/>
          </p:nvPr>
        </p:nvSpPr>
        <p:spPr/>
        <p:txBody>
          <a:bodyPr/>
          <a:lstStyle/>
          <a:p>
            <a:r>
              <a:rPr lang="en-US" dirty="0"/>
              <a:t>Our Founders</a:t>
            </a:r>
          </a:p>
        </p:txBody>
      </p:sp>
      <p:sp>
        <p:nvSpPr>
          <p:cNvPr id="4" name="Content Placeholder 3"/>
          <p:cNvSpPr>
            <a:spLocks noGrp="1"/>
          </p:cNvSpPr>
          <p:nvPr>
            <p:ph sz="quarter" idx="14"/>
          </p:nvPr>
        </p:nvSpPr>
        <p:spPr>
          <a:xfrm>
            <a:off x="457200" y="1581150"/>
            <a:ext cx="5181600" cy="2895600"/>
          </a:xfrm>
        </p:spPr>
        <p:txBody>
          <a:bodyPr>
            <a:normAutofit fontScale="70000" lnSpcReduction="20000"/>
          </a:bodyPr>
          <a:lstStyle/>
          <a:p>
            <a:r>
              <a:rPr lang="en-US" dirty="0"/>
              <a:t>Taught all grades and subjects in elementary school – loved arithmetic</a:t>
            </a:r>
          </a:p>
          <a:p>
            <a:r>
              <a:rPr lang="en-US" dirty="0"/>
              <a:t>Served as principal in several elementary schools</a:t>
            </a:r>
          </a:p>
          <a:p>
            <a:r>
              <a:rPr lang="en-US" dirty="0"/>
              <a:t>Worked untiringly for a teacher retirement system, finally successful</a:t>
            </a:r>
          </a:p>
          <a:p>
            <a:r>
              <a:rPr lang="en-US" dirty="0"/>
              <a:t>Formed Houston Teachers and Houston Principals Associations</a:t>
            </a:r>
          </a:p>
          <a:p>
            <a:r>
              <a:rPr lang="en-US" dirty="0"/>
              <a:t>Brought laughter into any room she entered; loved fun and music</a:t>
            </a:r>
          </a:p>
          <a:p>
            <a:r>
              <a:rPr lang="en-US" dirty="0"/>
              <a:t>Initiated the Birthday Luncheon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096" y="0"/>
            <a:ext cx="3696359" cy="5143500"/>
          </a:xfrm>
          <a:prstGeom prst="rect">
            <a:avLst/>
          </a:prstGeom>
        </p:spPr>
      </p:pic>
    </p:spTree>
    <p:extLst>
      <p:ext uri="{BB962C8B-B14F-4D97-AF65-F5344CB8AC3E}">
        <p14:creationId xmlns:p14="http://schemas.microsoft.com/office/powerpoint/2010/main" val="1305769382"/>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0550"/>
            <a:ext cx="5410200" cy="857250"/>
          </a:xfrm>
        </p:spPr>
        <p:txBody>
          <a:bodyPr/>
          <a:lstStyle/>
          <a:p>
            <a:r>
              <a:rPr lang="en-US" dirty="0">
                <a:solidFill>
                  <a:schemeClr val="tx2"/>
                </a:solidFill>
              </a:rPr>
              <a:t>Ruby Cole</a:t>
            </a:r>
          </a:p>
        </p:txBody>
      </p:sp>
      <p:sp>
        <p:nvSpPr>
          <p:cNvPr id="4" name="Text Placeholder 3"/>
          <p:cNvSpPr>
            <a:spLocks noGrp="1"/>
          </p:cNvSpPr>
          <p:nvPr>
            <p:ph type="body" sz="quarter" idx="13"/>
          </p:nvPr>
        </p:nvSpPr>
        <p:spPr/>
        <p:txBody>
          <a:bodyPr/>
          <a:lstStyle/>
          <a:p>
            <a:r>
              <a:rPr lang="en-US" dirty="0"/>
              <a:t>Our Founders</a:t>
            </a:r>
          </a:p>
        </p:txBody>
      </p:sp>
      <p:sp>
        <p:nvSpPr>
          <p:cNvPr id="5" name="Content Placeholder 4"/>
          <p:cNvSpPr>
            <a:spLocks noGrp="1"/>
          </p:cNvSpPr>
          <p:nvPr>
            <p:ph sz="quarter" idx="14"/>
          </p:nvPr>
        </p:nvSpPr>
        <p:spPr>
          <a:xfrm>
            <a:off x="457200" y="1276350"/>
            <a:ext cx="5791200" cy="533400"/>
          </a:xfrm>
        </p:spPr>
        <p:txBody>
          <a:bodyPr>
            <a:normAutofit/>
          </a:bodyPr>
          <a:lstStyle/>
          <a:p>
            <a:pPr marL="0" indent="0">
              <a:buNone/>
            </a:pPr>
            <a:r>
              <a:rPr lang="en-US" dirty="0">
                <a:solidFill>
                  <a:schemeClr val="accent1"/>
                </a:solidFill>
                <a:latin typeface="Tahoma" panose="020B0604030504040204" pitchFamily="34" charset="0"/>
                <a:ea typeface="Tahoma" panose="020B0604030504040204" pitchFamily="34" charset="0"/>
                <a:cs typeface="Tahoma" panose="020B0604030504040204" pitchFamily="34" charset="0"/>
              </a:rPr>
              <a:t>December 2, 1893-November 21, 1940</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897" y="0"/>
            <a:ext cx="3786103" cy="5143500"/>
          </a:xfrm>
          <a:prstGeom prst="rect">
            <a:avLst/>
          </a:prstGeom>
        </p:spPr>
      </p:pic>
    </p:spTree>
    <p:extLst>
      <p:ext uri="{BB962C8B-B14F-4D97-AF65-F5344CB8AC3E}">
        <p14:creationId xmlns:p14="http://schemas.microsoft.com/office/powerpoint/2010/main" val="8402524"/>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4572000" cy="857250"/>
          </a:xfrm>
        </p:spPr>
        <p:txBody>
          <a:bodyPr/>
          <a:lstStyle/>
          <a:p>
            <a:r>
              <a:rPr lang="en-US" dirty="0">
                <a:solidFill>
                  <a:schemeClr val="tx2"/>
                </a:solidFill>
              </a:rPr>
              <a:t>Ruby Cole</a:t>
            </a:r>
          </a:p>
        </p:txBody>
      </p:sp>
      <p:sp>
        <p:nvSpPr>
          <p:cNvPr id="3" name="Text Placeholder 2"/>
          <p:cNvSpPr>
            <a:spLocks noGrp="1"/>
          </p:cNvSpPr>
          <p:nvPr>
            <p:ph type="body" sz="quarter" idx="13"/>
          </p:nvPr>
        </p:nvSpPr>
        <p:spPr/>
        <p:txBody>
          <a:bodyPr/>
          <a:lstStyle/>
          <a:p>
            <a:r>
              <a:rPr lang="en-US" dirty="0"/>
              <a:t>Our Founders</a:t>
            </a:r>
          </a:p>
        </p:txBody>
      </p:sp>
      <p:sp>
        <p:nvSpPr>
          <p:cNvPr id="4" name="Content Placeholder 3"/>
          <p:cNvSpPr>
            <a:spLocks noGrp="1"/>
          </p:cNvSpPr>
          <p:nvPr>
            <p:ph sz="quarter" idx="14"/>
          </p:nvPr>
        </p:nvSpPr>
        <p:spPr>
          <a:xfrm>
            <a:off x="457200" y="1581150"/>
            <a:ext cx="4876800" cy="3276600"/>
          </a:xfrm>
        </p:spPr>
        <p:txBody>
          <a:bodyPr>
            <a:normAutofit fontScale="70000" lnSpcReduction="20000"/>
          </a:bodyPr>
          <a:lstStyle/>
          <a:p>
            <a:r>
              <a:rPr lang="en-US" dirty="0"/>
              <a:t>Dedicated, methodical principal, always working for adequate funding for public schools</a:t>
            </a:r>
          </a:p>
          <a:p>
            <a:r>
              <a:rPr lang="en-US" dirty="0"/>
              <a:t>Thorough and meticulous in creating DKG materials for chapter presidents – a perfectionist</a:t>
            </a:r>
          </a:p>
          <a:p>
            <a:r>
              <a:rPr lang="en-US" dirty="0"/>
              <a:t>Encouraging in getting DKG to work with other civic organizations for common goals</a:t>
            </a:r>
          </a:p>
          <a:p>
            <a:r>
              <a:rPr lang="en-US" dirty="0"/>
              <a:t>Indefatigable in working for restoration of missions, establishment of parks and creation of public library in San Antonio</a:t>
            </a:r>
          </a:p>
          <a:p>
            <a:r>
              <a:rPr lang="en-US" dirty="0"/>
              <a:t>Loved her dogs, reading, playing bridge and entertaining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504" y="2027"/>
            <a:ext cx="4163496" cy="5143500"/>
          </a:xfrm>
          <a:prstGeom prst="rect">
            <a:avLst/>
          </a:prstGeom>
        </p:spPr>
      </p:pic>
    </p:spTree>
    <p:extLst>
      <p:ext uri="{BB962C8B-B14F-4D97-AF65-F5344CB8AC3E}">
        <p14:creationId xmlns:p14="http://schemas.microsoft.com/office/powerpoint/2010/main" val="950701602"/>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C6203E"/>
      </a:dk2>
      <a:lt2>
        <a:srgbClr val="EAEAEA"/>
      </a:lt2>
      <a:accent1>
        <a:srgbClr val="4D4CA0"/>
      </a:accent1>
      <a:accent2>
        <a:srgbClr val="FFF200"/>
      </a:accent2>
      <a:accent3>
        <a:srgbClr val="ABD037"/>
      </a:accent3>
      <a:accent4>
        <a:srgbClr val="662D91"/>
      </a:accent4>
      <a:accent5>
        <a:srgbClr val="57C3B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74C13411ECF64F89050017B76586B1" ma:contentTypeVersion="18" ma:contentTypeDescription="Create a new document." ma:contentTypeScope="" ma:versionID="6f5517aee66cc2255e8730b5f73b1a2d">
  <xsd:schema xmlns:xsd="http://www.w3.org/2001/XMLSchema" xmlns:xs="http://www.w3.org/2001/XMLSchema" xmlns:p="http://schemas.microsoft.com/office/2006/metadata/properties" xmlns:ns2="3a33168b-2897-4cda-a9d6-456d4e155a28" xmlns:ns3="02abaad3-ba89-4ee4-a8ee-e9e5ec79b493" targetNamespace="http://schemas.microsoft.com/office/2006/metadata/properties" ma:root="true" ma:fieldsID="e6804ac292b2c5bfa8c28a5264aa3d98" ns2:_="" ns3:_="">
    <xsd:import namespace="3a33168b-2897-4cda-a9d6-456d4e155a28"/>
    <xsd:import namespace="02abaad3-ba89-4ee4-a8ee-e9e5ec79b49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33168b-2897-4cda-a9d6-456d4e155a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0bddcd0-7abb-4386-9329-79c4fcb144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abaad3-ba89-4ee4-a8ee-e9e5ec79b49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99fa0cf-9846-4236-af11-32c512c49517}" ma:internalName="TaxCatchAll" ma:showField="CatchAllData" ma:web="02abaad3-ba89-4ee4-a8ee-e9e5ec79b4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2abaad3-ba89-4ee4-a8ee-e9e5ec79b493" xsi:nil="true"/>
    <lcf76f155ced4ddcb4097134ff3c332f xmlns="3a33168b-2897-4cda-a9d6-456d4e155a2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790A742-B526-4989-A916-82223D7351AA}">
  <ds:schemaRefs>
    <ds:schemaRef ds:uri="http://schemas.microsoft.com/sharepoint/v3/contenttype/forms"/>
  </ds:schemaRefs>
</ds:datastoreItem>
</file>

<file path=customXml/itemProps2.xml><?xml version="1.0" encoding="utf-8"?>
<ds:datastoreItem xmlns:ds="http://schemas.openxmlformats.org/officeDocument/2006/customXml" ds:itemID="{F3321F31-E56A-4723-A43B-9969AD90BD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33168b-2897-4cda-a9d6-456d4e155a28"/>
    <ds:schemaRef ds:uri="02abaad3-ba89-4ee4-a8ee-e9e5ec79b4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7EA6F9-D739-4CA6-B9D0-88C3C6DA3773}">
  <ds:schemaRefs>
    <ds:schemaRef ds:uri="http://schemas.microsoft.com/office/2006/metadata/properties"/>
    <ds:schemaRef ds:uri="http://schemas.microsoft.com/office/infopath/2007/PartnerControls"/>
    <ds:schemaRef ds:uri="02abaad3-ba89-4ee4-a8ee-e9e5ec79b493"/>
    <ds:schemaRef ds:uri="3a33168b-2897-4cda-a9d6-456d4e155a28"/>
  </ds:schemaRefs>
</ds:datastoreItem>
</file>

<file path=docProps/app.xml><?xml version="1.0" encoding="utf-8"?>
<Properties xmlns="http://schemas.openxmlformats.org/officeDocument/2006/extended-properties" xmlns:vt="http://schemas.openxmlformats.org/officeDocument/2006/docPropsVTypes">
  <Template/>
  <TotalTime>1375</TotalTime>
  <Words>1798</Words>
  <Application>Microsoft Office PowerPoint</Application>
  <PresentationFormat>On-screen Show (16:9)</PresentationFormat>
  <Paragraphs>272</Paragraphs>
  <Slides>29</Slides>
  <Notes>27</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Our Founders</vt:lpstr>
      <vt:lpstr>PowerPoint Presentation</vt:lpstr>
      <vt:lpstr>Annie Webb Blanton</vt:lpstr>
      <vt:lpstr>Annie Webb Blanton</vt:lpstr>
      <vt:lpstr>PowerPoint Presentation</vt:lpstr>
      <vt:lpstr>Mamie Sue Bastian</vt:lpstr>
      <vt:lpstr>Mamie Sue Bastian</vt:lpstr>
      <vt:lpstr>Ruby Cole</vt:lpstr>
      <vt:lpstr>Ruby Cole</vt:lpstr>
      <vt:lpstr>Mabel Grizzard</vt:lpstr>
      <vt:lpstr>Mabel Grizzard</vt:lpstr>
      <vt:lpstr>Dr. Anna Hiss</vt:lpstr>
      <vt:lpstr>Dr. Anna Hiss</vt:lpstr>
      <vt:lpstr>Ray King</vt:lpstr>
      <vt:lpstr>Ray King</vt:lpstr>
      <vt:lpstr>Sue King</vt:lpstr>
      <vt:lpstr>Sue King</vt:lpstr>
      <vt:lpstr>Dr. Helen Koch</vt:lpstr>
      <vt:lpstr>Dr. Helen Koch</vt:lpstr>
      <vt:lpstr>Ruby Terrill Lomax</vt:lpstr>
      <vt:lpstr>Ruby Terrill Lomax</vt:lpstr>
      <vt:lpstr>Dr. Cora Martin</vt:lpstr>
      <vt:lpstr>Dr. Cora Martin</vt:lpstr>
      <vt:lpstr>Lalla M. Odom</vt:lpstr>
      <vt:lpstr>Lalla M. Odom</vt:lpstr>
      <vt:lpstr>Lela Lee Williams</vt:lpstr>
      <vt:lpstr>Lela Lee Williams</vt:lpstr>
      <vt:lpstr>Let us live the legacy that these visionary women began.</vt:lpstr>
      <vt:lpstr>PowerPoint Presentation</vt:lpstr>
    </vt:vector>
  </TitlesOfParts>
  <Company>Delta Kappa Gamma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Kirkbride</dc:creator>
  <cp:lastModifiedBy>Taylor Osborn</cp:lastModifiedBy>
  <cp:revision>59</cp:revision>
  <dcterms:created xsi:type="dcterms:W3CDTF">2016-07-29T19:02:39Z</dcterms:created>
  <dcterms:modified xsi:type="dcterms:W3CDTF">2024-12-12T14:39:22Z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Order">
    <vt:lpwstr>3379400.00000000</vt:lpwstr>
  </property>
  <property fmtid="{D5CDD505-2E9C-101B-9397-08002B2CF9AE}" pid="4" name="ContentTypeId">
    <vt:lpwstr>0x010100C274C13411ECF64F89050017B76586B1</vt:lpwstr>
  </property>
</Properties>
</file>